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56" r:id="rId2"/>
    <p:sldId id="257" r:id="rId3"/>
    <p:sldId id="258" r:id="rId4"/>
    <p:sldId id="283" r:id="rId5"/>
    <p:sldId id="280" r:id="rId6"/>
    <p:sldId id="263" r:id="rId7"/>
    <p:sldId id="259" r:id="rId8"/>
    <p:sldId id="277" r:id="rId9"/>
    <p:sldId id="264" r:id="rId10"/>
    <p:sldId id="273" r:id="rId11"/>
    <p:sldId id="260" r:id="rId12"/>
    <p:sldId id="266" r:id="rId13"/>
    <p:sldId id="272" r:id="rId14"/>
    <p:sldId id="284" r:id="rId15"/>
    <p:sldId id="286"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403A"/>
    <a:srgbClr val="7A6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59" d="100"/>
          <a:sy n="159" d="100"/>
        </p:scale>
        <p:origin x="426" y="150"/>
      </p:cViewPr>
      <p:guideLst/>
    </p:cSldViewPr>
  </p:slideViewPr>
  <p:notesTextViewPr>
    <p:cViewPr>
      <p:scale>
        <a:sx n="1" d="1"/>
        <a:sy n="1" d="1"/>
      </p:scale>
      <p:origin x="0" y="0"/>
    </p:cViewPr>
  </p:notesTextViewPr>
  <p:sorterViewPr>
    <p:cViewPr>
      <p:scale>
        <a:sx n="63" d="100"/>
        <a:sy n="6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1478E8-D707-4063-B6CA-13B370192504}" type="datetimeFigureOut">
              <a:rPr lang="zh-CN" altLang="en-US" smtClean="0"/>
              <a:t>2025/1/10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8D60A-BB7B-41FE-87B6-E5D0413C97D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更多模板亮亮图文旗舰店：https://liangliangtuwen.tmall.com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更多模板亮亮图文旗舰店：https://liangliangtuwen.tmall.com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D1495A-DD81-44F4-9F54-1F39867BF2D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44F346-9435-41B1-AD1D-461963F20BE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更多模板亮亮图文旗舰店：https://liangliangtuwen.tmall.com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35C7C7-FCC0-473E-8738-608D4B0E5BD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更多模板亮亮图文旗舰店：https://liangliangtuwen.tmall.com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grpSp>
        <p:nvGrpSpPr>
          <p:cNvPr id="15" name="Group 106"/>
          <p:cNvGrpSpPr>
            <a:grpSpLocks noChangeAspect="1"/>
          </p:cNvGrpSpPr>
          <p:nvPr userDrawn="1"/>
        </p:nvGrpSpPr>
        <p:grpSpPr bwMode="auto">
          <a:xfrm>
            <a:off x="0" y="-275"/>
            <a:ext cx="12192000" cy="4930268"/>
            <a:chOff x="1602" y="283"/>
            <a:chExt cx="5028" cy="2711"/>
          </a:xfrm>
        </p:grpSpPr>
        <p:sp>
          <p:nvSpPr>
            <p:cNvPr id="17" name="Freeform 107"/>
            <p:cNvSpPr/>
            <p:nvPr/>
          </p:nvSpPr>
          <p:spPr bwMode="auto">
            <a:xfrm>
              <a:off x="1602" y="426"/>
              <a:ext cx="5028" cy="2568"/>
            </a:xfrm>
            <a:custGeom>
              <a:avLst/>
              <a:gdLst/>
              <a:ahLst/>
              <a:cxnLst>
                <a:cxn ang="0">
                  <a:pos x="2129" y="670"/>
                </a:cxn>
                <a:cxn ang="0">
                  <a:pos x="2129" y="640"/>
                </a:cxn>
                <a:cxn ang="0">
                  <a:pos x="0" y="0"/>
                </a:cxn>
                <a:cxn ang="0">
                  <a:pos x="0" y="688"/>
                </a:cxn>
                <a:cxn ang="0">
                  <a:pos x="1053" y="1054"/>
                </a:cxn>
                <a:cxn ang="0">
                  <a:pos x="2129" y="670"/>
                </a:cxn>
              </a:cxnLst>
              <a:rect l="0" t="0" r="r" b="b"/>
              <a:pathLst>
                <a:path w="2129" h="1054">
                  <a:moveTo>
                    <a:pt x="2129" y="670"/>
                  </a:moveTo>
                  <a:cubicBezTo>
                    <a:pt x="2129" y="640"/>
                    <a:pt x="2129" y="640"/>
                    <a:pt x="2129" y="640"/>
                  </a:cubicBezTo>
                  <a:cubicBezTo>
                    <a:pt x="1070" y="830"/>
                    <a:pt x="360" y="617"/>
                    <a:pt x="0" y="0"/>
                  </a:cubicBezTo>
                  <a:cubicBezTo>
                    <a:pt x="0" y="688"/>
                    <a:pt x="0" y="688"/>
                    <a:pt x="0" y="688"/>
                  </a:cubicBezTo>
                  <a:cubicBezTo>
                    <a:pt x="310" y="932"/>
                    <a:pt x="661" y="1054"/>
                    <a:pt x="1053" y="1054"/>
                  </a:cubicBezTo>
                  <a:cubicBezTo>
                    <a:pt x="1454" y="1054"/>
                    <a:pt x="1813" y="926"/>
                    <a:pt x="2129" y="670"/>
                  </a:cubicBezTo>
                  <a:close/>
                </a:path>
              </a:pathLst>
            </a:custGeom>
            <a:gradFill flip="none" rotWithShape="1">
              <a:gsLst>
                <a:gs pos="0">
                  <a:srgbClr val="2B9BD3"/>
                </a:gs>
                <a:gs pos="31000">
                  <a:srgbClr val="21D6E0"/>
                </a:gs>
                <a:gs pos="77000">
                  <a:srgbClr val="0087E6"/>
                </a:gs>
              </a:gsLst>
              <a:path path="circle">
                <a:fillToRect l="100000" t="100000"/>
              </a:path>
              <a:tileRect r="-100000" b="-100000"/>
            </a:gra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18" name="Freeform 108"/>
            <p:cNvSpPr/>
            <p:nvPr/>
          </p:nvSpPr>
          <p:spPr bwMode="auto">
            <a:xfrm>
              <a:off x="1602" y="283"/>
              <a:ext cx="5028" cy="2200"/>
            </a:xfrm>
            <a:custGeom>
              <a:avLst/>
              <a:gdLst/>
              <a:ahLst/>
              <a:cxnLst>
                <a:cxn ang="0">
                  <a:pos x="2129" y="697"/>
                </a:cxn>
                <a:cxn ang="0">
                  <a:pos x="2129" y="623"/>
                </a:cxn>
                <a:cxn ang="0">
                  <a:pos x="1181" y="0"/>
                </a:cxn>
                <a:cxn ang="0">
                  <a:pos x="0" y="0"/>
                </a:cxn>
                <a:cxn ang="0">
                  <a:pos x="0" y="57"/>
                </a:cxn>
                <a:cxn ang="0">
                  <a:pos x="2129" y="697"/>
                </a:cxn>
              </a:cxnLst>
              <a:rect l="0" t="0" r="r" b="b"/>
              <a:pathLst>
                <a:path w="2129" h="887">
                  <a:moveTo>
                    <a:pt x="2129" y="697"/>
                  </a:moveTo>
                  <a:cubicBezTo>
                    <a:pt x="2129" y="623"/>
                    <a:pt x="2129" y="623"/>
                    <a:pt x="2129" y="623"/>
                  </a:cubicBezTo>
                  <a:cubicBezTo>
                    <a:pt x="1448" y="642"/>
                    <a:pt x="1132" y="434"/>
                    <a:pt x="1181" y="0"/>
                  </a:cubicBezTo>
                  <a:cubicBezTo>
                    <a:pt x="0" y="0"/>
                    <a:pt x="0" y="0"/>
                    <a:pt x="0" y="0"/>
                  </a:cubicBezTo>
                  <a:cubicBezTo>
                    <a:pt x="0" y="57"/>
                    <a:pt x="0" y="57"/>
                    <a:pt x="0" y="57"/>
                  </a:cubicBezTo>
                  <a:cubicBezTo>
                    <a:pt x="360" y="674"/>
                    <a:pt x="1070" y="887"/>
                    <a:pt x="2129" y="697"/>
                  </a:cubicBezTo>
                  <a:close/>
                </a:path>
              </a:pathLst>
            </a:custGeom>
            <a:gradFill flip="none" rotWithShape="1">
              <a:gsLst>
                <a:gs pos="27000">
                  <a:srgbClr val="0D7AB9"/>
                </a:gs>
                <a:gs pos="17000">
                  <a:srgbClr val="21D6E0"/>
                </a:gs>
                <a:gs pos="75000">
                  <a:srgbClr val="0087E6"/>
                </a:gs>
              </a:gsLst>
              <a:lin ang="7200000" scaled="0"/>
              <a:tileRect/>
            </a:gra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19" name="Freeform 109"/>
            <p:cNvSpPr/>
            <p:nvPr/>
          </p:nvSpPr>
          <p:spPr bwMode="auto">
            <a:xfrm>
              <a:off x="4255" y="283"/>
              <a:ext cx="2375" cy="1650"/>
            </a:xfrm>
            <a:custGeom>
              <a:avLst/>
              <a:gdLst/>
              <a:ahLst/>
              <a:cxnLst>
                <a:cxn ang="0">
                  <a:pos x="997" y="623"/>
                </a:cxn>
                <a:cxn ang="0">
                  <a:pos x="997" y="0"/>
                </a:cxn>
                <a:cxn ang="0">
                  <a:pos x="49" y="0"/>
                </a:cxn>
                <a:cxn ang="0">
                  <a:pos x="997" y="623"/>
                </a:cxn>
              </a:cxnLst>
              <a:rect l="0" t="0" r="r" b="b"/>
              <a:pathLst>
                <a:path w="997" h="642">
                  <a:moveTo>
                    <a:pt x="997" y="623"/>
                  </a:moveTo>
                  <a:cubicBezTo>
                    <a:pt x="997" y="0"/>
                    <a:pt x="997" y="0"/>
                    <a:pt x="997" y="0"/>
                  </a:cubicBezTo>
                  <a:cubicBezTo>
                    <a:pt x="49" y="0"/>
                    <a:pt x="49" y="0"/>
                    <a:pt x="49" y="0"/>
                  </a:cubicBezTo>
                  <a:cubicBezTo>
                    <a:pt x="0" y="434"/>
                    <a:pt x="316" y="642"/>
                    <a:pt x="997" y="623"/>
                  </a:cubicBezTo>
                  <a:close/>
                </a:path>
              </a:pathLst>
            </a:custGeom>
            <a:gradFill flip="none" rotWithShape="1">
              <a:gsLst>
                <a:gs pos="18000">
                  <a:srgbClr val="4ABEEE"/>
                </a:gs>
                <a:gs pos="75000">
                  <a:srgbClr val="0D7AB9"/>
                </a:gs>
              </a:gsLst>
              <a:path path="circle">
                <a:fillToRect l="100000" b="100000"/>
              </a:path>
              <a:tileRect t="-100000" r="-100000"/>
            </a:gradFill>
            <a:ln w="9525">
              <a:noFill/>
              <a:round/>
            </a:ln>
          </p:spPr>
          <p:txBody>
            <a:bodyPr vert="horz" wrap="square" lIns="91440" tIns="45720" rIns="91440" bIns="45720" numCol="1" anchor="t" anchorCtr="0" compatLnSpc="1"/>
            <a:lstStyle/>
            <a:p>
              <a:endParaRPr lang="zh-CN" altLang="en-US">
                <a:solidFill>
                  <a:prstClr val="black"/>
                </a:solidFill>
              </a:endParaRPr>
            </a:p>
          </p:txBody>
        </p:sp>
      </p:grpSp>
      <p:sp>
        <p:nvSpPr>
          <p:cNvPr id="22" name="Freeform 26"/>
          <p:cNvSpPr/>
          <p:nvPr userDrawn="1"/>
        </p:nvSpPr>
        <p:spPr bwMode="auto">
          <a:xfrm>
            <a:off x="0" y="3968740"/>
            <a:ext cx="12192000" cy="2889261"/>
          </a:xfrm>
          <a:custGeom>
            <a:avLst/>
            <a:gdLst/>
            <a:ahLst/>
            <a:cxnLst>
              <a:cxn ang="0">
                <a:pos x="2861" y="904"/>
              </a:cxn>
              <a:cxn ang="0">
                <a:pos x="2861" y="0"/>
              </a:cxn>
              <a:cxn ang="0">
                <a:pos x="1382" y="332"/>
              </a:cxn>
              <a:cxn ang="0">
                <a:pos x="0" y="46"/>
              </a:cxn>
              <a:cxn ang="0">
                <a:pos x="0" y="904"/>
              </a:cxn>
              <a:cxn ang="0">
                <a:pos x="2861" y="904"/>
              </a:cxn>
            </a:cxnLst>
            <a:rect l="0" t="0" r="r" b="b"/>
            <a:pathLst>
              <a:path w="2861" h="904">
                <a:moveTo>
                  <a:pt x="2861" y="904"/>
                </a:moveTo>
                <a:cubicBezTo>
                  <a:pt x="2861" y="0"/>
                  <a:pt x="2861" y="0"/>
                  <a:pt x="2861" y="0"/>
                </a:cubicBezTo>
                <a:cubicBezTo>
                  <a:pt x="2414" y="221"/>
                  <a:pt x="1921" y="332"/>
                  <a:pt x="1382" y="332"/>
                </a:cubicBezTo>
                <a:cubicBezTo>
                  <a:pt x="882" y="332"/>
                  <a:pt x="421" y="237"/>
                  <a:pt x="0" y="46"/>
                </a:cubicBezTo>
                <a:cubicBezTo>
                  <a:pt x="0" y="904"/>
                  <a:pt x="0" y="904"/>
                  <a:pt x="0" y="904"/>
                </a:cubicBezTo>
                <a:cubicBezTo>
                  <a:pt x="2861" y="904"/>
                  <a:pt x="2861" y="904"/>
                  <a:pt x="2861" y="904"/>
                </a:cubicBezTo>
                <a:close/>
              </a:path>
            </a:pathLst>
          </a:custGeom>
          <a:gradFill flip="none" rotWithShape="1">
            <a:gsLst>
              <a:gs pos="0">
                <a:schemeClr val="bg1">
                  <a:lumMod val="75000"/>
                </a:schemeClr>
              </a:gs>
              <a:gs pos="59000">
                <a:schemeClr val="bg1">
                  <a:lumMod val="95000"/>
                </a:schemeClr>
              </a:gs>
              <a:gs pos="100000">
                <a:schemeClr val="bg1">
                  <a:lumMod val="75000"/>
                </a:schemeClr>
              </a:gs>
            </a:gsLst>
            <a:path path="circle">
              <a:fillToRect l="100000" t="100000"/>
            </a:path>
            <a:tileRect r="-100000" b="-100000"/>
          </a:gra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23" name="Freeform 27"/>
          <p:cNvSpPr/>
          <p:nvPr/>
        </p:nvSpPr>
        <p:spPr bwMode="auto">
          <a:xfrm>
            <a:off x="0" y="3148980"/>
            <a:ext cx="12192000" cy="1780219"/>
          </a:xfrm>
          <a:custGeom>
            <a:avLst/>
            <a:gdLst/>
            <a:ahLst/>
            <a:cxnLst>
              <a:cxn ang="0">
                <a:pos x="2861" y="225"/>
              </a:cxn>
              <a:cxn ang="0">
                <a:pos x="2861" y="0"/>
              </a:cxn>
              <a:cxn ang="0">
                <a:pos x="1415" y="516"/>
              </a:cxn>
              <a:cxn ang="0">
                <a:pos x="0" y="25"/>
              </a:cxn>
              <a:cxn ang="0">
                <a:pos x="0" y="271"/>
              </a:cxn>
              <a:cxn ang="0">
                <a:pos x="1382" y="557"/>
              </a:cxn>
              <a:cxn ang="0">
                <a:pos x="2861" y="225"/>
              </a:cxn>
            </a:cxnLst>
            <a:rect l="0" t="0" r="r" b="b"/>
            <a:pathLst>
              <a:path w="2861" h="557">
                <a:moveTo>
                  <a:pt x="2861" y="225"/>
                </a:moveTo>
                <a:cubicBezTo>
                  <a:pt x="2861" y="0"/>
                  <a:pt x="2861" y="0"/>
                  <a:pt x="2861" y="0"/>
                </a:cubicBezTo>
                <a:cubicBezTo>
                  <a:pt x="2436" y="344"/>
                  <a:pt x="1954" y="516"/>
                  <a:pt x="1415" y="516"/>
                </a:cubicBezTo>
                <a:cubicBezTo>
                  <a:pt x="889" y="516"/>
                  <a:pt x="417" y="352"/>
                  <a:pt x="0" y="25"/>
                </a:cubicBezTo>
                <a:cubicBezTo>
                  <a:pt x="0" y="271"/>
                  <a:pt x="0" y="271"/>
                  <a:pt x="0" y="271"/>
                </a:cubicBezTo>
                <a:cubicBezTo>
                  <a:pt x="421" y="462"/>
                  <a:pt x="882" y="557"/>
                  <a:pt x="1382" y="557"/>
                </a:cubicBezTo>
                <a:cubicBezTo>
                  <a:pt x="1921" y="557"/>
                  <a:pt x="2414" y="446"/>
                  <a:pt x="2861" y="225"/>
                </a:cubicBezTo>
                <a:close/>
              </a:path>
            </a:pathLst>
          </a:custGeom>
          <a:solidFill>
            <a:srgbClr val="000000"/>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24" name="Freeform 28"/>
          <p:cNvSpPr/>
          <p:nvPr/>
        </p:nvSpPr>
        <p:spPr bwMode="auto">
          <a:xfrm>
            <a:off x="0" y="3840896"/>
            <a:ext cx="12192000" cy="1188944"/>
          </a:xfrm>
          <a:custGeom>
            <a:avLst/>
            <a:gdLst/>
            <a:ahLst/>
            <a:cxnLst>
              <a:cxn ang="0">
                <a:pos x="2861" y="40"/>
              </a:cxn>
              <a:cxn ang="0">
                <a:pos x="2861" y="0"/>
              </a:cxn>
              <a:cxn ang="0">
                <a:pos x="1382" y="332"/>
              </a:cxn>
              <a:cxn ang="0">
                <a:pos x="0" y="46"/>
              </a:cxn>
              <a:cxn ang="0">
                <a:pos x="0" y="86"/>
              </a:cxn>
              <a:cxn ang="0">
                <a:pos x="1382" y="372"/>
              </a:cxn>
              <a:cxn ang="0">
                <a:pos x="2861" y="40"/>
              </a:cxn>
            </a:cxnLst>
            <a:rect l="0" t="0" r="r" b="b"/>
            <a:pathLst>
              <a:path w="2861" h="372">
                <a:moveTo>
                  <a:pt x="2861" y="40"/>
                </a:moveTo>
                <a:cubicBezTo>
                  <a:pt x="2861" y="0"/>
                  <a:pt x="2861" y="0"/>
                  <a:pt x="2861" y="0"/>
                </a:cubicBezTo>
                <a:cubicBezTo>
                  <a:pt x="2414" y="221"/>
                  <a:pt x="1921" y="332"/>
                  <a:pt x="1382" y="332"/>
                </a:cubicBezTo>
                <a:cubicBezTo>
                  <a:pt x="882" y="332"/>
                  <a:pt x="421" y="237"/>
                  <a:pt x="0" y="46"/>
                </a:cubicBezTo>
                <a:cubicBezTo>
                  <a:pt x="0" y="86"/>
                  <a:pt x="0" y="86"/>
                  <a:pt x="0" y="86"/>
                </a:cubicBezTo>
                <a:cubicBezTo>
                  <a:pt x="421" y="277"/>
                  <a:pt x="882" y="372"/>
                  <a:pt x="1382" y="372"/>
                </a:cubicBezTo>
                <a:cubicBezTo>
                  <a:pt x="1921" y="372"/>
                  <a:pt x="2414" y="261"/>
                  <a:pt x="2861" y="40"/>
                </a:cubicBezTo>
                <a:close/>
              </a:path>
            </a:pathLst>
          </a:custGeom>
          <a:solidFill>
            <a:srgbClr val="97BD4F"/>
          </a:solidFill>
          <a:ln w="9525">
            <a:noFill/>
            <a:round/>
          </a:ln>
        </p:spPr>
        <p:txBody>
          <a:bodyPr vert="horz" wrap="square" lIns="91440" tIns="45720" rIns="91440" bIns="45720" numCol="1" anchor="t" anchorCtr="0" compatLnSpc="1"/>
          <a:lstStyle/>
          <a:p>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9328" y="157307"/>
            <a:ext cx="10515600" cy="660111"/>
          </a:xfrm>
        </p:spPr>
        <p:txBody>
          <a:bodyPr>
            <a:normAutofit/>
          </a:bodyPr>
          <a:lstStyle>
            <a:lvl1pPr>
              <a:defRPr sz="2800" b="1">
                <a:solidFill>
                  <a:schemeClr val="tx2"/>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矩形 5"/>
          <p:cNvSpPr/>
          <p:nvPr userDrawn="1"/>
        </p:nvSpPr>
        <p:spPr>
          <a:xfrm>
            <a:off x="0" y="817418"/>
            <a:ext cx="12192000" cy="590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p:cNvSpPr txBox="1">
            <a:spLocks noChangeArrowheads="1"/>
          </p:cNvSpPr>
          <p:nvPr/>
        </p:nvSpPr>
        <p:spPr bwMode="auto">
          <a:xfrm>
            <a:off x="500180" y="3932464"/>
            <a:ext cx="6827510" cy="1200329"/>
          </a:xfrm>
          <a:prstGeom prst="rect">
            <a:avLst/>
          </a:prstGeom>
          <a:noFill/>
          <a:ln w="9525">
            <a:noFill/>
            <a:miter lim="800000"/>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20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rPr>
              <a:t>人工智能（上）</a:t>
            </a:r>
          </a:p>
        </p:txBody>
      </p:sp>
      <p:cxnSp>
        <p:nvCxnSpPr>
          <p:cNvPr id="4" name="直接连接符 3"/>
          <p:cNvCxnSpPr/>
          <p:nvPr/>
        </p:nvCxnSpPr>
        <p:spPr>
          <a:xfrm>
            <a:off x="723108" y="3864790"/>
            <a:ext cx="5734516" cy="0"/>
          </a:xfrm>
          <a:prstGeom prst="line">
            <a:avLst/>
          </a:prstGeom>
          <a:ln w="57150">
            <a:solidFill>
              <a:srgbClr val="5D403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23108" y="5200467"/>
            <a:ext cx="5734516" cy="0"/>
          </a:xfrm>
          <a:prstGeom prst="line">
            <a:avLst/>
          </a:prstGeom>
          <a:ln w="57150">
            <a:solidFill>
              <a:srgbClr val="5D403A"/>
            </a:solidFill>
          </a:ln>
        </p:spPr>
        <p:style>
          <a:lnRef idx="1">
            <a:schemeClr val="accent1"/>
          </a:lnRef>
          <a:fillRef idx="0">
            <a:schemeClr val="accent1"/>
          </a:fillRef>
          <a:effectRef idx="0">
            <a:schemeClr val="accent1"/>
          </a:effectRef>
          <a:fontRef idx="minor">
            <a:schemeClr val="tx1"/>
          </a:fontRef>
        </p:style>
      </p:cxnSp>
      <p:pic>
        <p:nvPicPr>
          <p:cNvPr id="7" name="久石譲 - 菊次郎的夏天">
            <a:hlinkClick r:id="" action="ppaction://media"/>
          </p:cNvPr>
          <p:cNvPicPr>
            <a:picLocks noChangeAspect="1"/>
          </p:cNvPicPr>
          <p:nvPr>
            <a:audioFile r:link="rId1"/>
            <p:extLst>
              <p:ext uri="{DAA4B4D4-6D71-4841-9C94-3DE7FCFB9230}">
                <p14:media xmlns:p14="http://schemas.microsoft.com/office/powerpoint/2010/main" r:embed="rId2">
                  <p14:trim st="6611"/>
                </p14:media>
              </p:ext>
            </p:extLst>
          </p:nvPr>
        </p:nvPicPr>
        <p:blipFill>
          <a:blip r:embed="rId5"/>
          <a:stretch>
            <a:fillRect/>
          </a:stretch>
        </p:blipFill>
        <p:spPr>
          <a:xfrm>
            <a:off x="-304800" y="-1430114"/>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250" fill="hold"/>
                                        <p:tgtEl>
                                          <p:spTgt spid="4"/>
                                        </p:tgtEl>
                                        <p:attrNameLst>
                                          <p:attrName>ppt_x</p:attrName>
                                        </p:attrNameLst>
                                      </p:cBhvr>
                                      <p:tavLst>
                                        <p:tav tm="0">
                                          <p:val>
                                            <p:strVal val="0-#ppt_w/2"/>
                                          </p:val>
                                        </p:tav>
                                        <p:tav tm="100000">
                                          <p:val>
                                            <p:strVal val="#ppt_x"/>
                                          </p:val>
                                        </p:tav>
                                      </p:tavLst>
                                    </p:anim>
                                    <p:anim calcmode="lin" valueType="num">
                                      <p:cBhvr additive="base">
                                        <p:cTn id="11" dur="25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250" fill="hold"/>
                                        <p:tgtEl>
                                          <p:spTgt spid="5"/>
                                        </p:tgtEl>
                                        <p:attrNameLst>
                                          <p:attrName>ppt_x</p:attrName>
                                        </p:attrNameLst>
                                      </p:cBhvr>
                                      <p:tavLst>
                                        <p:tav tm="0">
                                          <p:val>
                                            <p:strVal val="1+#ppt_w/2"/>
                                          </p:val>
                                        </p:tav>
                                        <p:tav tm="100000">
                                          <p:val>
                                            <p:strVal val="#ppt_x"/>
                                          </p:val>
                                        </p:tav>
                                      </p:tavLst>
                                    </p:anim>
                                    <p:anim calcmode="lin" valueType="num">
                                      <p:cBhvr additive="base">
                                        <p:cTn id="15" dur="250" fill="hold"/>
                                        <p:tgtEl>
                                          <p:spTgt spid="5"/>
                                        </p:tgtEl>
                                        <p:attrNameLst>
                                          <p:attrName>ppt_y</p:attrName>
                                        </p:attrNameLst>
                                      </p:cBhvr>
                                      <p:tavLst>
                                        <p:tav tm="0">
                                          <p:val>
                                            <p:strVal val="#ppt_y"/>
                                          </p:val>
                                        </p:tav>
                                        <p:tav tm="100000">
                                          <p:val>
                                            <p:strVal val="#ppt_y"/>
                                          </p:val>
                                        </p:tav>
                                      </p:tavLst>
                                    </p:anim>
                                  </p:childTnLst>
                                </p:cTn>
                              </p:par>
                            </p:childTnLst>
                          </p:cTn>
                        </p:par>
                        <p:par>
                          <p:cTn id="16" fill="hold">
                            <p:stCondLst>
                              <p:cond delay="25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35" presetClass="entr" presetSubtype="0" fill="hold" grpId="1" nodeType="withEffect">
                                  <p:stCondLst>
                                    <p:cond delay="0"/>
                                  </p:stCondLst>
                                  <p:iterate type="lt">
                                    <p:tmPct val="10000"/>
                                  </p:iterate>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anim calcmode="lin" valueType="num">
                                      <p:cBhvr>
                                        <p:cTn id="23" dur="500" fill="hold"/>
                                        <p:tgtEl>
                                          <p:spTgt spid="2"/>
                                        </p:tgtEl>
                                        <p:attrNameLst>
                                          <p:attrName>style.rotation</p:attrName>
                                        </p:attrNameLst>
                                      </p:cBhvr>
                                      <p:tavLst>
                                        <p:tav tm="0">
                                          <p:val>
                                            <p:fltVal val="720"/>
                                          </p:val>
                                        </p:tav>
                                        <p:tav tm="100000">
                                          <p:val>
                                            <p:fltVal val="0"/>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 calcmode="lin" valueType="num">
                                      <p:cBhvr>
                                        <p:cTn id="25" dur="500" fill="hold"/>
                                        <p:tgtEl>
                                          <p:spTgt spid="2"/>
                                        </p:tgtEl>
                                        <p:attrNameLst>
                                          <p:attrName>ppt_w</p:attrName>
                                        </p:attrNameLst>
                                      </p:cBhvr>
                                      <p:tavLst>
                                        <p:tav tm="0">
                                          <p:val>
                                            <p:fltVal val="0"/>
                                          </p:val>
                                        </p:tav>
                                        <p:tav tm="100000">
                                          <p:val>
                                            <p:strVal val="#ppt_w"/>
                                          </p:val>
                                        </p:tav>
                                      </p:tavLst>
                                    </p:anim>
                                  </p:childTnLst>
                                </p:cTn>
                              </p:par>
                              <p:par>
                                <p:cTn id="26" presetID="53" presetClass="entr" presetSubtype="16" fill="hold" grpId="2" nodeType="withEffect">
                                  <p:stCondLst>
                                    <p:cond delay="0"/>
                                  </p:stCondLst>
                                  <p:iterate type="lt">
                                    <p:tmPct val="10000"/>
                                  </p:iterate>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2" grpId="1"/>
      <p:bldP spid="2"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bwMode="auto">
          <a:xfrm>
            <a:off x="5201602" y="831274"/>
            <a:ext cx="1896816" cy="1897063"/>
            <a:chOff x="4854966" y="1574162"/>
            <a:chExt cx="1897870" cy="1897870"/>
          </a:xfrm>
        </p:grpSpPr>
        <p:sp>
          <p:nvSpPr>
            <p:cNvPr id="85" name="泪滴形 84"/>
            <p:cNvSpPr/>
            <p:nvPr/>
          </p:nvSpPr>
          <p:spPr>
            <a:xfrm rot="8100000">
              <a:off x="4854966" y="1574162"/>
              <a:ext cx="1897870" cy="189787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5D403A">
                    <a:lumMod val="75000"/>
                  </a:srgbClr>
                </a:solidFill>
                <a:effectLst/>
                <a:uLnTx/>
                <a:uFillTx/>
                <a:latin typeface="Arial" panose="020B0604020202020204" pitchFamily="34" charset="0"/>
                <a:ea typeface="微软雅黑"/>
                <a:cs typeface="+mn-ea"/>
              </a:endParaRPr>
            </a:p>
          </p:txBody>
        </p:sp>
        <p:grpSp>
          <p:nvGrpSpPr>
            <p:cNvPr id="86" name="组合 85"/>
            <p:cNvGrpSpPr>
              <a:grpSpLocks noChangeAspect="1"/>
            </p:cNvGrpSpPr>
            <p:nvPr/>
          </p:nvGrpSpPr>
          <p:grpSpPr>
            <a:xfrm>
              <a:off x="5635285" y="1758388"/>
              <a:ext cx="337232" cy="540000"/>
              <a:chOff x="8912226" y="6748292"/>
              <a:chExt cx="250825" cy="401638"/>
            </a:xfrm>
            <a:solidFill>
              <a:srgbClr val="9DA8B1"/>
            </a:solidFill>
          </p:grpSpPr>
          <p:sp>
            <p:nvSpPr>
              <p:cNvPr id="87" name="Freeform 550"/>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bg1">
                  <a:lumMod val="95000"/>
                </a:schemeClr>
              </a:solidFill>
              <a:ln>
                <a:noFill/>
              </a:ln>
            </p:spPr>
            <p:txBody>
              <a:bodyPr lIns="121920" tIns="60960" rIns="121920" bIns="60960"/>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5D403A">
                      <a:lumMod val="75000"/>
                    </a:srgbClr>
                  </a:solidFill>
                  <a:effectLst/>
                  <a:uLnTx/>
                  <a:uFillTx/>
                  <a:latin typeface="Arial" panose="020B0604020202020204" pitchFamily="34" charset="0"/>
                  <a:ea typeface="微软雅黑"/>
                  <a:cs typeface="+mn-ea"/>
                </a:endParaRPr>
              </a:p>
            </p:txBody>
          </p:sp>
          <p:sp>
            <p:nvSpPr>
              <p:cNvPr id="88" name="Freeform 551"/>
              <p:cNvSpPr/>
              <p:nvPr/>
            </p:nvSpPr>
            <p:spPr bwMode="auto">
              <a:xfrm>
                <a:off x="8977313"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bg1">
                  <a:lumMod val="95000"/>
                </a:schemeClr>
              </a:solidFill>
              <a:ln>
                <a:noFill/>
              </a:ln>
            </p:spPr>
            <p:txBody>
              <a:bodyPr lIns="121920" tIns="60960" rIns="121920" bIns="60960"/>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5D403A">
                      <a:lumMod val="75000"/>
                    </a:srgbClr>
                  </a:solidFill>
                  <a:effectLst/>
                  <a:uLnTx/>
                  <a:uFillTx/>
                  <a:latin typeface="Arial" panose="020B0604020202020204" pitchFamily="34" charset="0"/>
                  <a:ea typeface="微软雅黑"/>
                  <a:cs typeface="+mn-ea"/>
                </a:endParaRPr>
              </a:p>
            </p:txBody>
          </p:sp>
        </p:grpSp>
      </p:grpSp>
      <p:grpSp>
        <p:nvGrpSpPr>
          <p:cNvPr id="89" name="组合 88"/>
          <p:cNvGrpSpPr/>
          <p:nvPr/>
        </p:nvGrpSpPr>
        <p:grpSpPr bwMode="auto">
          <a:xfrm>
            <a:off x="5201601" y="3655707"/>
            <a:ext cx="1896816" cy="1970087"/>
            <a:chOff x="4854966" y="4355480"/>
            <a:chExt cx="1897870" cy="1969070"/>
          </a:xfrm>
        </p:grpSpPr>
        <p:sp>
          <p:nvSpPr>
            <p:cNvPr id="90" name="泪滴形 89"/>
            <p:cNvSpPr/>
            <p:nvPr/>
          </p:nvSpPr>
          <p:spPr>
            <a:xfrm rot="13500000" flipV="1">
              <a:off x="4854966" y="4426880"/>
              <a:ext cx="1897870" cy="189767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5D403A">
                    <a:lumMod val="75000"/>
                  </a:srgbClr>
                </a:solidFill>
                <a:effectLst/>
                <a:uLnTx/>
                <a:uFillTx/>
                <a:latin typeface="Arial" panose="020B0604020202020204" pitchFamily="34" charset="0"/>
                <a:ea typeface="微软雅黑"/>
                <a:cs typeface="+mn-ea"/>
              </a:endParaRPr>
            </a:p>
          </p:txBody>
        </p:sp>
        <p:grpSp>
          <p:nvGrpSpPr>
            <p:cNvPr id="91" name="组合 90"/>
            <p:cNvGrpSpPr>
              <a:grpSpLocks noChangeAspect="1"/>
            </p:cNvGrpSpPr>
            <p:nvPr/>
          </p:nvGrpSpPr>
          <p:grpSpPr>
            <a:xfrm>
              <a:off x="5541401" y="4355480"/>
              <a:ext cx="525001" cy="540000"/>
              <a:chOff x="7240588" y="6794047"/>
              <a:chExt cx="388938" cy="400050"/>
            </a:xfrm>
            <a:solidFill>
              <a:srgbClr val="9DA8B1"/>
            </a:solidFill>
          </p:grpSpPr>
          <p:sp>
            <p:nvSpPr>
              <p:cNvPr id="92" name="Freeform 405"/>
              <p:cNvSpPr/>
              <p:nvPr/>
            </p:nvSpPr>
            <p:spPr bwMode="auto">
              <a:xfrm>
                <a:off x="7339013" y="6794047"/>
                <a:ext cx="127000" cy="125413"/>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bg1">
                  <a:lumMod val="95000"/>
                </a:schemeClr>
              </a:solidFill>
              <a:ln>
                <a:noFill/>
              </a:ln>
            </p:spPr>
            <p:txBody>
              <a:bodyPr lIns="121920" tIns="60960" rIns="121920" bIns="60960"/>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5D403A">
                      <a:lumMod val="75000"/>
                    </a:srgbClr>
                  </a:solidFill>
                  <a:effectLst/>
                  <a:uLnTx/>
                  <a:uFillTx/>
                  <a:latin typeface="Arial" panose="020B0604020202020204" pitchFamily="34" charset="0"/>
                  <a:ea typeface="微软雅黑"/>
                  <a:cs typeface="+mn-ea"/>
                </a:endParaRPr>
              </a:p>
            </p:txBody>
          </p:sp>
          <p:sp>
            <p:nvSpPr>
              <p:cNvPr id="93" name="Freeform 407"/>
              <p:cNvSpPr/>
              <p:nvPr/>
            </p:nvSpPr>
            <p:spPr bwMode="auto">
              <a:xfrm>
                <a:off x="7402513" y="6857547"/>
                <a:ext cx="227013" cy="198438"/>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bg1">
                  <a:lumMod val="95000"/>
                </a:schemeClr>
              </a:solidFill>
              <a:ln>
                <a:noFill/>
              </a:ln>
            </p:spPr>
            <p:txBody>
              <a:bodyPr lIns="121920" tIns="60960" rIns="121920" bIns="60960"/>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5D403A">
                      <a:lumMod val="75000"/>
                    </a:srgbClr>
                  </a:solidFill>
                  <a:effectLst/>
                  <a:uLnTx/>
                  <a:uFillTx/>
                  <a:latin typeface="Arial" panose="020B0604020202020204" pitchFamily="34" charset="0"/>
                  <a:ea typeface="微软雅黑"/>
                  <a:cs typeface="+mn-ea"/>
                </a:endParaRPr>
              </a:p>
            </p:txBody>
          </p:sp>
          <p:sp>
            <p:nvSpPr>
              <p:cNvPr id="94" name="Freeform 408"/>
              <p:cNvSpPr/>
              <p:nvPr/>
            </p:nvSpPr>
            <p:spPr bwMode="auto">
              <a:xfrm>
                <a:off x="7240588" y="6963909"/>
                <a:ext cx="315913" cy="230188"/>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bg1">
                  <a:lumMod val="95000"/>
                </a:schemeClr>
              </a:solidFill>
              <a:ln>
                <a:noFill/>
              </a:ln>
            </p:spPr>
            <p:txBody>
              <a:bodyPr lIns="121920" tIns="60960" rIns="121920" bIns="60960"/>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5D403A">
                      <a:lumMod val="75000"/>
                    </a:srgbClr>
                  </a:solidFill>
                  <a:effectLst/>
                  <a:uLnTx/>
                  <a:uFillTx/>
                  <a:latin typeface="Arial" panose="020B0604020202020204" pitchFamily="34" charset="0"/>
                  <a:ea typeface="微软雅黑"/>
                  <a:cs typeface="+mn-ea"/>
                </a:endParaRPr>
              </a:p>
            </p:txBody>
          </p:sp>
        </p:grpSp>
      </p:grpSp>
      <p:grpSp>
        <p:nvGrpSpPr>
          <p:cNvPr id="95" name="组合 94"/>
          <p:cNvGrpSpPr/>
          <p:nvPr/>
        </p:nvGrpSpPr>
        <p:grpSpPr bwMode="auto">
          <a:xfrm>
            <a:off x="6746722" y="2269543"/>
            <a:ext cx="1896816" cy="1897063"/>
            <a:chOff x="6438262" y="3038866"/>
            <a:chExt cx="1897870" cy="1897870"/>
          </a:xfrm>
        </p:grpSpPr>
        <p:sp>
          <p:nvSpPr>
            <p:cNvPr id="96" name="泪滴形 95"/>
            <p:cNvSpPr/>
            <p:nvPr/>
          </p:nvSpPr>
          <p:spPr>
            <a:xfrm rot="8100000" flipV="1">
              <a:off x="6438262" y="3038866"/>
              <a:ext cx="1897870" cy="189787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a:cs typeface="+mn-ea"/>
              </a:endParaRPr>
            </a:p>
          </p:txBody>
        </p:sp>
        <p:grpSp>
          <p:nvGrpSpPr>
            <p:cNvPr id="97" name="组合 96"/>
            <p:cNvGrpSpPr>
              <a:grpSpLocks noChangeAspect="1"/>
            </p:cNvGrpSpPr>
            <p:nvPr/>
          </p:nvGrpSpPr>
          <p:grpSpPr>
            <a:xfrm>
              <a:off x="7839999" y="3717801"/>
              <a:ext cx="318025" cy="540000"/>
              <a:chOff x="11322051" y="6770687"/>
              <a:chExt cx="236538" cy="401638"/>
            </a:xfrm>
            <a:solidFill>
              <a:srgbClr val="E7E7E7"/>
            </a:solidFill>
          </p:grpSpPr>
          <p:sp>
            <p:nvSpPr>
              <p:cNvPr id="98"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bg1">
                  <a:lumMod val="95000"/>
                </a:schemeClr>
              </a:solidFill>
              <a:ln>
                <a:noFill/>
              </a:ln>
            </p:spPr>
            <p:txBody>
              <a:bodyPr lIns="121920" tIns="60960" rIns="121920" bIns="60960"/>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endParaRPr>
              </a:p>
            </p:txBody>
          </p:sp>
          <p:sp>
            <p:nvSpPr>
              <p:cNvPr id="99" name="Rectangle 493"/>
              <p:cNvSpPr>
                <a:spLocks noChangeArrowheads="1"/>
              </p:cNvSpPr>
              <p:nvPr/>
            </p:nvSpPr>
            <p:spPr bwMode="auto">
              <a:xfrm>
                <a:off x="11391901" y="7105649"/>
                <a:ext cx="98425" cy="26988"/>
              </a:xfrm>
              <a:prstGeom prst="rect">
                <a:avLst/>
              </a:prstGeom>
              <a:solidFill>
                <a:schemeClr val="bg1">
                  <a:lumMod val="95000"/>
                </a:schemeClr>
              </a:solidFill>
              <a:ln>
                <a:noFill/>
              </a:ln>
            </p:spPr>
            <p:txBody>
              <a:bodyPr lIns="121920" tIns="60960" rIns="121920" bIns="60960"/>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endParaRPr>
              </a:p>
            </p:txBody>
          </p:sp>
          <p:sp>
            <p:nvSpPr>
              <p:cNvPr id="100" name="Rectangle 494"/>
              <p:cNvSpPr>
                <a:spLocks noChangeArrowheads="1"/>
              </p:cNvSpPr>
              <p:nvPr/>
            </p:nvSpPr>
            <p:spPr bwMode="auto">
              <a:xfrm>
                <a:off x="11417301" y="7145337"/>
                <a:ext cx="49213" cy="26988"/>
              </a:xfrm>
              <a:prstGeom prst="rect">
                <a:avLst/>
              </a:prstGeom>
              <a:solidFill>
                <a:schemeClr val="bg1">
                  <a:lumMod val="95000"/>
                </a:schemeClr>
              </a:solidFill>
              <a:ln>
                <a:noFill/>
              </a:ln>
            </p:spPr>
            <p:txBody>
              <a:bodyPr lIns="121920" tIns="60960" rIns="121920" bIns="60960"/>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endParaRPr>
              </a:p>
            </p:txBody>
          </p:sp>
        </p:grpSp>
      </p:grpSp>
      <p:grpSp>
        <p:nvGrpSpPr>
          <p:cNvPr id="101" name="组合 100"/>
          <p:cNvGrpSpPr/>
          <p:nvPr/>
        </p:nvGrpSpPr>
        <p:grpSpPr bwMode="auto">
          <a:xfrm>
            <a:off x="3581585" y="2324905"/>
            <a:ext cx="1898404" cy="1897063"/>
            <a:chOff x="3271670" y="3038866"/>
            <a:chExt cx="1897870" cy="1897870"/>
          </a:xfrm>
        </p:grpSpPr>
        <p:sp>
          <p:nvSpPr>
            <p:cNvPr id="102" name="泪滴形 101"/>
            <p:cNvSpPr/>
            <p:nvPr/>
          </p:nvSpPr>
          <p:spPr>
            <a:xfrm rot="13500000" flipH="1" flipV="1">
              <a:off x="3271670" y="3038867"/>
              <a:ext cx="1897870" cy="189787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a:cs typeface="+mn-ea"/>
              </a:endParaRPr>
            </a:p>
          </p:txBody>
        </p:sp>
        <p:sp>
          <p:nvSpPr>
            <p:cNvPr id="103" name="Freeform 169"/>
            <p:cNvSpPr>
              <a:spLocks noChangeAspect="1"/>
            </p:cNvSpPr>
            <p:nvPr/>
          </p:nvSpPr>
          <p:spPr bwMode="auto">
            <a:xfrm>
              <a:off x="3482720" y="3717017"/>
              <a:ext cx="360215" cy="541567"/>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bg1">
                <a:lumMod val="95000"/>
              </a:schemeClr>
            </a:solidFill>
            <a:ln>
              <a:noFill/>
            </a:ln>
          </p:spPr>
          <p:txBody>
            <a:bodyPr lIns="121920" tIns="60960" rIns="121920" bIns="60960"/>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endParaRPr>
            </a:p>
          </p:txBody>
        </p:sp>
      </p:grpSp>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3" name="文本框 2">
            <a:extLst>
              <a:ext uri="{FF2B5EF4-FFF2-40B4-BE49-F238E27FC236}">
                <a16:creationId xmlns:a16="http://schemas.microsoft.com/office/drawing/2014/main" id="{C88D4889-DA43-44B0-8C95-E0539D15C843}"/>
              </a:ext>
            </a:extLst>
          </p:cNvPr>
          <p:cNvSpPr txBox="1"/>
          <p:nvPr/>
        </p:nvSpPr>
        <p:spPr>
          <a:xfrm>
            <a:off x="493716" y="955918"/>
            <a:ext cx="3101804" cy="4524315"/>
          </a:xfrm>
          <a:prstGeom prst="rect">
            <a:avLst/>
          </a:prstGeom>
          <a:noFill/>
        </p:spPr>
        <p:txBody>
          <a:bodyPr wrap="square" rtlCol="0">
            <a:spAutoFit/>
          </a:bodyPr>
          <a:lstStyle/>
          <a:p>
            <a:pPr algn="just"/>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神经网络算法</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：对于自然智能来讲，更重要的智能算法存在于大脑神经网络之中。在宏观的层次，负责学习、预测、决定和控制等算法 程序均以某种特定的连接方式存在于大脑复杂动态的连接网络之中。正是受大脑神经 元工作原理的启发，美国神经学家沃伦</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麦卡洛克和逻辑学家沃尔特</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皮茨于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1943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年发表了《神经活动中思想 内在性的逻辑演算》，第一次建立了人工神经元的数学模型，并将之用于逻辑推演。</a:t>
            </a:r>
          </a:p>
          <a:p>
            <a:endParaRPr lang="zh-CN" altLang="en-US" dirty="0"/>
          </a:p>
        </p:txBody>
      </p:sp>
      <p:sp>
        <p:nvSpPr>
          <p:cNvPr id="4" name="文本框 3">
            <a:extLst>
              <a:ext uri="{FF2B5EF4-FFF2-40B4-BE49-F238E27FC236}">
                <a16:creationId xmlns:a16="http://schemas.microsoft.com/office/drawing/2014/main" id="{369B07A8-28FD-4F74-B078-05BBC3C6579C}"/>
              </a:ext>
            </a:extLst>
          </p:cNvPr>
          <p:cNvSpPr txBox="1"/>
          <p:nvPr/>
        </p:nvSpPr>
        <p:spPr>
          <a:xfrm>
            <a:off x="8718435" y="986060"/>
            <a:ext cx="3295064" cy="4801314"/>
          </a:xfrm>
          <a:prstGeom prst="rect">
            <a:avLst/>
          </a:prstGeom>
          <a:noFill/>
        </p:spPr>
        <p:txBody>
          <a:bodyPr wrap="square" rtlCol="0">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人工神经网络是一种基于神经元连接的学习算法模型。它由输入层、隐藏层和输出层 三个部分构成，我们将多层的神经网络称为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深度学习</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网络。神经网络本身是一个维度极高的非线性模型，通过求解全局成本最小化对多层网络的大量参数进行优化训练是一项极具挑战性的工 作，也是长期以来困扰神经网络学习模型实际应用的主要障碍之一。对于一个具有许多局部最优点的全局优化问题，是否能够在有效的时间内准确地找到全局最优解，仍然有许多实际问题需要解决。</a:t>
            </a:r>
          </a:p>
          <a:p>
            <a:endParaRPr lang="zh-CN" altLang="en-US" dirty="0"/>
          </a:p>
        </p:txBody>
      </p:sp>
      <p:sp>
        <p:nvSpPr>
          <p:cNvPr id="5" name="文本框 4">
            <a:extLst>
              <a:ext uri="{FF2B5EF4-FFF2-40B4-BE49-F238E27FC236}">
                <a16:creationId xmlns:a16="http://schemas.microsoft.com/office/drawing/2014/main" id="{682CCD45-38F7-476B-ADFB-255AC9084699}"/>
              </a:ext>
            </a:extLst>
          </p:cNvPr>
          <p:cNvSpPr txBox="1"/>
          <p:nvPr/>
        </p:nvSpPr>
        <p:spPr>
          <a:xfrm>
            <a:off x="898635" y="5664455"/>
            <a:ext cx="10003143" cy="1200329"/>
          </a:xfrm>
          <a:prstGeom prst="rect">
            <a:avLst/>
          </a:prstGeom>
          <a:noFill/>
        </p:spPr>
        <p:txBody>
          <a:bodyPr wrap="square" rtlCol="0">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80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代反向传播算法发明之后，人工智能特别是深度神经网络算法的创新层出不穷，不断突破知识的前沿，产生了一系列具有重大实用价值的成果，大大推动了人工智能科技进步和应用创新。但是对于人工智能算法是否唯一或者最优，随着科技的发展和深入研究，显然并不能过早下定论。</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250"/>
                                  </p:stCondLst>
                                  <p:childTnLst>
                                    <p:set>
                                      <p:cBhvr>
                                        <p:cTn id="6" dur="1" fill="hold">
                                          <p:stCondLst>
                                            <p:cond delay="0"/>
                                          </p:stCondLst>
                                        </p:cTn>
                                        <p:tgtEl>
                                          <p:spTgt spid="101"/>
                                        </p:tgtEl>
                                        <p:attrNameLst>
                                          <p:attrName>style.visibility</p:attrName>
                                        </p:attrNameLst>
                                      </p:cBhvr>
                                      <p:to>
                                        <p:strVal val="visible"/>
                                      </p:to>
                                    </p:set>
                                    <p:animEffect transition="in" filter="barn(inHorizontal)">
                                      <p:cBhvr>
                                        <p:cTn id="7" dur="600"/>
                                        <p:tgtEl>
                                          <p:spTgt spid="101"/>
                                        </p:tgtEl>
                                      </p:cBhvr>
                                    </p:animEffect>
                                  </p:childTnLst>
                                </p:cTn>
                              </p:par>
                            </p:childTnLst>
                          </p:cTn>
                        </p:par>
                        <p:par>
                          <p:cTn id="8" fill="hold">
                            <p:stCondLst>
                              <p:cond delay="850"/>
                            </p:stCondLst>
                            <p:childTnLst>
                              <p:par>
                                <p:cTn id="9" presetID="16" presetClass="entr" presetSubtype="21" fill="hold" nodeType="afterEffect">
                                  <p:stCondLst>
                                    <p:cond delay="250"/>
                                  </p:stCondLst>
                                  <p:childTnLst>
                                    <p:set>
                                      <p:cBhvr>
                                        <p:cTn id="10" dur="1" fill="hold">
                                          <p:stCondLst>
                                            <p:cond delay="0"/>
                                          </p:stCondLst>
                                        </p:cTn>
                                        <p:tgtEl>
                                          <p:spTgt spid="84"/>
                                        </p:tgtEl>
                                        <p:attrNameLst>
                                          <p:attrName>style.visibility</p:attrName>
                                        </p:attrNameLst>
                                      </p:cBhvr>
                                      <p:to>
                                        <p:strVal val="visible"/>
                                      </p:to>
                                    </p:set>
                                    <p:animEffect transition="in" filter="barn(inVertical)">
                                      <p:cBhvr>
                                        <p:cTn id="11" dur="600"/>
                                        <p:tgtEl>
                                          <p:spTgt spid="84"/>
                                        </p:tgtEl>
                                      </p:cBhvr>
                                    </p:animEffect>
                                  </p:childTnLst>
                                </p:cTn>
                              </p:par>
                            </p:childTnLst>
                          </p:cTn>
                        </p:par>
                        <p:par>
                          <p:cTn id="12" fill="hold">
                            <p:stCondLst>
                              <p:cond delay="1700"/>
                            </p:stCondLst>
                            <p:childTnLst>
                              <p:par>
                                <p:cTn id="13" presetID="16" presetClass="entr" presetSubtype="26" fill="hold" nodeType="afterEffect">
                                  <p:stCondLst>
                                    <p:cond delay="250"/>
                                  </p:stCondLst>
                                  <p:childTnLst>
                                    <p:set>
                                      <p:cBhvr>
                                        <p:cTn id="14" dur="1" fill="hold">
                                          <p:stCondLst>
                                            <p:cond delay="0"/>
                                          </p:stCondLst>
                                        </p:cTn>
                                        <p:tgtEl>
                                          <p:spTgt spid="95"/>
                                        </p:tgtEl>
                                        <p:attrNameLst>
                                          <p:attrName>style.visibility</p:attrName>
                                        </p:attrNameLst>
                                      </p:cBhvr>
                                      <p:to>
                                        <p:strVal val="visible"/>
                                      </p:to>
                                    </p:set>
                                    <p:animEffect transition="in" filter="barn(inHorizontal)">
                                      <p:cBhvr>
                                        <p:cTn id="15" dur="600"/>
                                        <p:tgtEl>
                                          <p:spTgt spid="95"/>
                                        </p:tgtEl>
                                      </p:cBhvr>
                                    </p:animEffect>
                                  </p:childTnLst>
                                </p:cTn>
                              </p:par>
                            </p:childTnLst>
                          </p:cTn>
                        </p:par>
                        <p:par>
                          <p:cTn id="16" fill="hold">
                            <p:stCondLst>
                              <p:cond delay="2550"/>
                            </p:stCondLst>
                            <p:childTnLst>
                              <p:par>
                                <p:cTn id="17" presetID="16" presetClass="entr" presetSubtype="21" fill="hold" nodeType="afterEffect">
                                  <p:stCondLst>
                                    <p:cond delay="250"/>
                                  </p:stCondLst>
                                  <p:childTnLst>
                                    <p:set>
                                      <p:cBhvr>
                                        <p:cTn id="18" dur="1" fill="hold">
                                          <p:stCondLst>
                                            <p:cond delay="0"/>
                                          </p:stCondLst>
                                        </p:cTn>
                                        <p:tgtEl>
                                          <p:spTgt spid="89"/>
                                        </p:tgtEl>
                                        <p:attrNameLst>
                                          <p:attrName>style.visibility</p:attrName>
                                        </p:attrNameLst>
                                      </p:cBhvr>
                                      <p:to>
                                        <p:strVal val="visible"/>
                                      </p:to>
                                    </p:set>
                                    <p:animEffect transition="in" filter="barn(inVertical)">
                                      <p:cBhvr>
                                        <p:cTn id="19" dur="6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0900" y="4194810"/>
            <a:ext cx="10469880" cy="52197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rPr>
              <a:t>问题：围棋等被认为是人类智力活动的高级形式和能力体现。</a:t>
            </a:r>
          </a:p>
        </p:txBody>
      </p:sp>
      <p:grpSp>
        <p:nvGrpSpPr>
          <p:cNvPr id="6" name="组合 5"/>
          <p:cNvGrpSpPr/>
          <p:nvPr/>
        </p:nvGrpSpPr>
        <p:grpSpPr>
          <a:xfrm>
            <a:off x="932638" y="2561863"/>
            <a:ext cx="1729999" cy="1569660"/>
            <a:chOff x="8391924" y="1296468"/>
            <a:chExt cx="1729999" cy="1569660"/>
          </a:xfrm>
        </p:grpSpPr>
        <p:sp>
          <p:nvSpPr>
            <p:cNvPr id="7" name="文本框 6"/>
            <p:cNvSpPr txBox="1"/>
            <p:nvPr/>
          </p:nvSpPr>
          <p:spPr>
            <a:xfrm>
              <a:off x="8391924" y="1296468"/>
              <a:ext cx="1729999" cy="1569660"/>
            </a:xfrm>
            <a:prstGeom prst="rect">
              <a:avLst/>
            </a:prstGeom>
            <a:noFill/>
            <a:ln>
              <a:noFill/>
            </a:ln>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600" normalizeH="0" baseline="0" noProof="0" dirty="0">
                  <a:ln>
                    <a:noFill/>
                  </a:ln>
                  <a:solidFill>
                    <a:srgbClr val="5D403A"/>
                  </a:solidFill>
                  <a:effectLst/>
                  <a:uLnTx/>
                  <a:uFillTx/>
                  <a:latin typeface="Impact" panose="020B0806030902050204" pitchFamily="34" charset="0"/>
                  <a:ea typeface="微软雅黑" panose="020B0503020204020204" pitchFamily="34" charset="-122"/>
                  <a:cs typeface="+mn-cs"/>
                </a:rPr>
                <a:t>03</a:t>
              </a:r>
              <a:endParaRPr kumimoji="0" lang="zh-CN" altLang="en-US" sz="1600" b="0" i="0" u="none" strike="noStrike" kern="1200" cap="none" spc="600" normalizeH="0" baseline="0" noProof="0" dirty="0">
                <a:ln>
                  <a:noFill/>
                </a:ln>
                <a:solidFill>
                  <a:srgbClr val="5D403A"/>
                </a:solidFill>
                <a:effectLst/>
                <a:uLnTx/>
                <a:uFillTx/>
                <a:latin typeface="Impact" panose="020B0806030902050204" pitchFamily="34" charset="0"/>
                <a:ea typeface="微软雅黑" panose="020B0503020204020204" pitchFamily="34" charset="-122"/>
                <a:cs typeface="+mn-cs"/>
              </a:endParaRPr>
            </a:p>
          </p:txBody>
        </p:sp>
        <p:sp>
          <p:nvSpPr>
            <p:cNvPr id="8" name="矩形 7"/>
            <p:cNvSpPr/>
            <p:nvPr/>
          </p:nvSpPr>
          <p:spPr>
            <a:xfrm>
              <a:off x="8391924" y="1296468"/>
              <a:ext cx="1729999" cy="15696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D403A"/>
                </a:solidFill>
                <a:effectLst/>
                <a:uLnTx/>
                <a:uFillTx/>
                <a:latin typeface="Arial"/>
                <a:ea typeface="微软雅黑"/>
                <a:cs typeface="+mn-cs"/>
              </a:endParaRPr>
            </a:p>
          </p:txBody>
        </p:sp>
      </p:grpSp>
      <p:sp>
        <p:nvSpPr>
          <p:cNvPr id="9" name="文本框 8"/>
          <p:cNvSpPr txBox="1"/>
          <p:nvPr/>
        </p:nvSpPr>
        <p:spPr>
          <a:xfrm>
            <a:off x="861060" y="4883785"/>
            <a:ext cx="10469880" cy="953135"/>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rPr>
              <a:t>人工智能战胜了世界围棋冠军是否意味着超出了人类的智能？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30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0"/>
          <p:cNvSpPr/>
          <p:nvPr/>
        </p:nvSpPr>
        <p:spPr bwMode="auto">
          <a:xfrm>
            <a:off x="2480310" y="1348105"/>
            <a:ext cx="2889885" cy="4775835"/>
          </a:xfrm>
          <a:custGeom>
            <a:avLst/>
            <a:gdLst>
              <a:gd name="T0" fmla="*/ 205 w 698"/>
              <a:gd name="T1" fmla="*/ 0 h 1154"/>
              <a:gd name="T2" fmla="*/ 0 w 698"/>
              <a:gd name="T3" fmla="*/ 202 h 1154"/>
              <a:gd name="T4" fmla="*/ 45 w 698"/>
              <a:gd name="T5" fmla="*/ 343 h 1154"/>
              <a:gd name="T6" fmla="*/ 607 w 698"/>
              <a:gd name="T7" fmla="*/ 1154 h 1154"/>
              <a:gd name="T8" fmla="*/ 698 w 698"/>
              <a:gd name="T9" fmla="*/ 733 h 1154"/>
              <a:gd name="T10" fmla="*/ 542 w 698"/>
              <a:gd name="T11" fmla="*/ 229 h 1154"/>
              <a:gd name="T12" fmla="*/ 205 w 698"/>
              <a:gd name="T13" fmla="*/ 0 h 1154"/>
            </a:gdLst>
            <a:ahLst/>
            <a:cxnLst>
              <a:cxn ang="0">
                <a:pos x="T0" y="T1"/>
              </a:cxn>
              <a:cxn ang="0">
                <a:pos x="T2" y="T3"/>
              </a:cxn>
              <a:cxn ang="0">
                <a:pos x="T4" y="T5"/>
              </a:cxn>
              <a:cxn ang="0">
                <a:pos x="T6" y="T7"/>
              </a:cxn>
              <a:cxn ang="0">
                <a:pos x="T8" y="T9"/>
              </a:cxn>
              <a:cxn ang="0">
                <a:pos x="T10" y="T11"/>
              </a:cxn>
              <a:cxn ang="0">
                <a:pos x="T12" y="T13"/>
              </a:cxn>
            </a:cxnLst>
            <a:rect l="0" t="0" r="r" b="b"/>
            <a:pathLst>
              <a:path w="698" h="1154">
                <a:moveTo>
                  <a:pt x="205" y="0"/>
                </a:moveTo>
                <a:cubicBezTo>
                  <a:pt x="86" y="0"/>
                  <a:pt x="0" y="91"/>
                  <a:pt x="0" y="202"/>
                </a:cubicBezTo>
                <a:cubicBezTo>
                  <a:pt x="0" y="247"/>
                  <a:pt x="14" y="296"/>
                  <a:pt x="45" y="343"/>
                </a:cubicBezTo>
                <a:cubicBezTo>
                  <a:pt x="219" y="605"/>
                  <a:pt x="537" y="566"/>
                  <a:pt x="607" y="1154"/>
                </a:cubicBezTo>
                <a:cubicBezTo>
                  <a:pt x="607" y="1154"/>
                  <a:pt x="698" y="974"/>
                  <a:pt x="698" y="733"/>
                </a:cubicBezTo>
                <a:cubicBezTo>
                  <a:pt x="698" y="579"/>
                  <a:pt x="662" y="401"/>
                  <a:pt x="542" y="229"/>
                </a:cubicBezTo>
                <a:cubicBezTo>
                  <a:pt x="427" y="63"/>
                  <a:pt x="304" y="0"/>
                  <a:pt x="205" y="0"/>
                </a:cubicBezTo>
              </a:path>
            </a:pathLst>
          </a:custGeom>
          <a:solidFill>
            <a:schemeClr val="tx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11" name="Freeform 22"/>
          <p:cNvSpPr/>
          <p:nvPr/>
        </p:nvSpPr>
        <p:spPr bwMode="auto">
          <a:xfrm>
            <a:off x="1448435" y="2665095"/>
            <a:ext cx="3509645" cy="3418205"/>
          </a:xfrm>
          <a:custGeom>
            <a:avLst/>
            <a:gdLst>
              <a:gd name="T0" fmla="*/ 210 w 848"/>
              <a:gd name="T1" fmla="*/ 0 h 826"/>
              <a:gd name="T2" fmla="*/ 0 w 848"/>
              <a:gd name="T3" fmla="*/ 184 h 826"/>
              <a:gd name="T4" fmla="*/ 102 w 848"/>
              <a:gd name="T5" fmla="*/ 357 h 826"/>
              <a:gd name="T6" fmla="*/ 848 w 848"/>
              <a:gd name="T7" fmla="*/ 826 h 826"/>
              <a:gd name="T8" fmla="*/ 848 w 848"/>
              <a:gd name="T9" fmla="*/ 802 h 826"/>
              <a:gd name="T10" fmla="*/ 470 w 848"/>
              <a:gd name="T11" fmla="*/ 89 h 826"/>
              <a:gd name="T12" fmla="*/ 210 w 848"/>
              <a:gd name="T13" fmla="*/ 0 h 826"/>
            </a:gdLst>
            <a:ahLst/>
            <a:cxnLst>
              <a:cxn ang="0">
                <a:pos x="T0" y="T1"/>
              </a:cxn>
              <a:cxn ang="0">
                <a:pos x="T2" y="T3"/>
              </a:cxn>
              <a:cxn ang="0">
                <a:pos x="T4" y="T5"/>
              </a:cxn>
              <a:cxn ang="0">
                <a:pos x="T6" y="T7"/>
              </a:cxn>
              <a:cxn ang="0">
                <a:pos x="T8" y="T9"/>
              </a:cxn>
              <a:cxn ang="0">
                <a:pos x="T10" y="T11"/>
              </a:cxn>
              <a:cxn ang="0">
                <a:pos x="T12" y="T13"/>
              </a:cxn>
            </a:cxnLst>
            <a:rect l="0" t="0" r="r" b="b"/>
            <a:pathLst>
              <a:path w="848" h="826">
                <a:moveTo>
                  <a:pt x="210" y="0"/>
                </a:moveTo>
                <a:cubicBezTo>
                  <a:pt x="77" y="0"/>
                  <a:pt x="0" y="89"/>
                  <a:pt x="0" y="184"/>
                </a:cubicBezTo>
                <a:cubicBezTo>
                  <a:pt x="0" y="246"/>
                  <a:pt x="32" y="311"/>
                  <a:pt x="102" y="357"/>
                </a:cubicBezTo>
                <a:cubicBezTo>
                  <a:pt x="337" y="511"/>
                  <a:pt x="584" y="367"/>
                  <a:pt x="848" y="826"/>
                </a:cubicBezTo>
                <a:cubicBezTo>
                  <a:pt x="848" y="826"/>
                  <a:pt x="848" y="818"/>
                  <a:pt x="848" y="802"/>
                </a:cubicBezTo>
                <a:cubicBezTo>
                  <a:pt x="848" y="700"/>
                  <a:pt x="824" y="312"/>
                  <a:pt x="470" y="89"/>
                </a:cubicBezTo>
                <a:cubicBezTo>
                  <a:pt x="369" y="26"/>
                  <a:pt x="282" y="0"/>
                  <a:pt x="210" y="0"/>
                </a:cubicBezTo>
              </a:path>
            </a:pathLst>
          </a:custGeom>
          <a:solidFill>
            <a:schemeClr val="accent1"/>
          </a:solidFill>
          <a:ln>
            <a:noFill/>
          </a:ln>
          <a:effectLst>
            <a:outerShdw blurRad="127000" dist="25400" dir="16200000" sx="101000" sy="101000" rotWithShape="0">
              <a:prstClr val="black">
                <a:alpha val="5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grpSp>
        <p:nvGrpSpPr>
          <p:cNvPr id="14" name="组合 13"/>
          <p:cNvGrpSpPr/>
          <p:nvPr/>
        </p:nvGrpSpPr>
        <p:grpSpPr>
          <a:xfrm>
            <a:off x="1922908" y="6217130"/>
            <a:ext cx="4350603" cy="381496"/>
            <a:chOff x="2084409" y="6148458"/>
            <a:chExt cx="4349865" cy="381469"/>
          </a:xfrm>
        </p:grpSpPr>
        <p:sp>
          <p:nvSpPr>
            <p:cNvPr id="15" name="椭圆 14"/>
            <p:cNvSpPr/>
            <p:nvPr/>
          </p:nvSpPr>
          <p:spPr>
            <a:xfrm>
              <a:off x="3517743" y="6148458"/>
              <a:ext cx="2650457" cy="381469"/>
            </a:xfrm>
            <a:prstGeom prst="ellipse">
              <a:avLst/>
            </a:prstGeom>
            <a:solidFill>
              <a:schemeClr val="bg1">
                <a:lumMod val="75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16" name="椭圆 15"/>
            <p:cNvSpPr/>
            <p:nvPr/>
          </p:nvSpPr>
          <p:spPr>
            <a:xfrm>
              <a:off x="2084409" y="6148458"/>
              <a:ext cx="4349865" cy="381469"/>
            </a:xfrm>
            <a:prstGeom prst="ellipse">
              <a:avLst/>
            </a:prstGeom>
            <a:solidFill>
              <a:schemeClr val="bg1">
                <a:lumMod val="75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grpSp>
      <p:grpSp>
        <p:nvGrpSpPr>
          <p:cNvPr id="17" name="Group 33"/>
          <p:cNvGrpSpPr>
            <a:grpSpLocks noChangeAspect="1"/>
          </p:cNvGrpSpPr>
          <p:nvPr/>
        </p:nvGrpSpPr>
        <p:grpSpPr bwMode="auto">
          <a:xfrm>
            <a:off x="5285305" y="2231696"/>
            <a:ext cx="1756669" cy="4064856"/>
            <a:chOff x="3656" y="840"/>
            <a:chExt cx="1375" cy="3182"/>
          </a:xfrm>
        </p:grpSpPr>
        <p:sp>
          <p:nvSpPr>
            <p:cNvPr id="18" name="AutoShape 32"/>
            <p:cNvSpPr>
              <a:spLocks noChangeAspect="1" noChangeArrowheads="1" noTextEdit="1"/>
            </p:cNvSpPr>
            <p:nvPr/>
          </p:nvSpPr>
          <p:spPr bwMode="auto">
            <a:xfrm>
              <a:off x="3656" y="840"/>
              <a:ext cx="1375" cy="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19" name="Freeform 34"/>
            <p:cNvSpPr>
              <a:spLocks noEditPoints="1"/>
            </p:cNvSpPr>
            <p:nvPr/>
          </p:nvSpPr>
          <p:spPr bwMode="auto">
            <a:xfrm>
              <a:off x="4048" y="3125"/>
              <a:ext cx="990" cy="871"/>
            </a:xfrm>
            <a:custGeom>
              <a:avLst/>
              <a:gdLst>
                <a:gd name="T0" fmla="*/ 246 w 417"/>
                <a:gd name="T1" fmla="*/ 41 h 368"/>
                <a:gd name="T2" fmla="*/ 229 w 417"/>
                <a:gd name="T3" fmla="*/ 49 h 368"/>
                <a:gd name="T4" fmla="*/ 224 w 417"/>
                <a:gd name="T5" fmla="*/ 51 h 368"/>
                <a:gd name="T6" fmla="*/ 121 w 417"/>
                <a:gd name="T7" fmla="*/ 65 h 368"/>
                <a:gd name="T8" fmla="*/ 44 w 417"/>
                <a:gd name="T9" fmla="*/ 147 h 368"/>
                <a:gd name="T10" fmla="*/ 64 w 417"/>
                <a:gd name="T11" fmla="*/ 184 h 368"/>
                <a:gd name="T12" fmla="*/ 72 w 417"/>
                <a:gd name="T13" fmla="*/ 192 h 368"/>
                <a:gd name="T14" fmla="*/ 53 w 417"/>
                <a:gd name="T15" fmla="*/ 256 h 368"/>
                <a:gd name="T16" fmla="*/ 11 w 417"/>
                <a:gd name="T17" fmla="*/ 327 h 368"/>
                <a:gd name="T18" fmla="*/ 4 w 417"/>
                <a:gd name="T19" fmla="*/ 345 h 368"/>
                <a:gd name="T20" fmla="*/ 3 w 417"/>
                <a:gd name="T21" fmla="*/ 352 h 368"/>
                <a:gd name="T22" fmla="*/ 0 w 417"/>
                <a:gd name="T23" fmla="*/ 359 h 368"/>
                <a:gd name="T24" fmla="*/ 29 w 417"/>
                <a:gd name="T25" fmla="*/ 363 h 368"/>
                <a:gd name="T26" fmla="*/ 131 w 417"/>
                <a:gd name="T27" fmla="*/ 348 h 368"/>
                <a:gd name="T28" fmla="*/ 120 w 417"/>
                <a:gd name="T29" fmla="*/ 340 h 368"/>
                <a:gd name="T30" fmla="*/ 264 w 417"/>
                <a:gd name="T31" fmla="*/ 340 h 368"/>
                <a:gd name="T32" fmla="*/ 203 w 417"/>
                <a:gd name="T33" fmla="*/ 328 h 368"/>
                <a:gd name="T34" fmla="*/ 207 w 417"/>
                <a:gd name="T35" fmla="*/ 312 h 368"/>
                <a:gd name="T36" fmla="*/ 291 w 417"/>
                <a:gd name="T37" fmla="*/ 259 h 368"/>
                <a:gd name="T38" fmla="*/ 336 w 417"/>
                <a:gd name="T39" fmla="*/ 211 h 368"/>
                <a:gd name="T40" fmla="*/ 390 w 417"/>
                <a:gd name="T41" fmla="*/ 188 h 368"/>
                <a:gd name="T42" fmla="*/ 405 w 417"/>
                <a:gd name="T43" fmla="*/ 170 h 368"/>
                <a:gd name="T44" fmla="*/ 379 w 417"/>
                <a:gd name="T45" fmla="*/ 61 h 368"/>
                <a:gd name="T46" fmla="*/ 348 w 417"/>
                <a:gd name="T47" fmla="*/ 51 h 368"/>
                <a:gd name="T48" fmla="*/ 340 w 417"/>
                <a:gd name="T49" fmla="*/ 45 h 368"/>
                <a:gd name="T50" fmla="*/ 372 w 417"/>
                <a:gd name="T51" fmla="*/ 27 h 368"/>
                <a:gd name="T52" fmla="*/ 367 w 417"/>
                <a:gd name="T53" fmla="*/ 23 h 368"/>
                <a:gd name="T54" fmla="*/ 356 w 417"/>
                <a:gd name="T55" fmla="*/ 0 h 368"/>
                <a:gd name="T56" fmla="*/ 351 w 417"/>
                <a:gd name="T57" fmla="*/ 0 h 368"/>
                <a:gd name="T58" fmla="*/ 240 w 417"/>
                <a:gd name="T59" fmla="*/ 16 h 368"/>
                <a:gd name="T60" fmla="*/ 238 w 417"/>
                <a:gd name="T61" fmla="*/ 31 h 368"/>
                <a:gd name="T62" fmla="*/ 331 w 417"/>
                <a:gd name="T63" fmla="*/ 155 h 368"/>
                <a:gd name="T64" fmla="*/ 330 w 417"/>
                <a:gd name="T65" fmla="*/ 165 h 368"/>
                <a:gd name="T66" fmla="*/ 331 w 417"/>
                <a:gd name="T67" fmla="*/ 184 h 368"/>
                <a:gd name="T68" fmla="*/ 332 w 417"/>
                <a:gd name="T69" fmla="*/ 185 h 368"/>
                <a:gd name="T70" fmla="*/ 320 w 417"/>
                <a:gd name="T71" fmla="*/ 194 h 368"/>
                <a:gd name="T72" fmla="*/ 323 w 417"/>
                <a:gd name="T73" fmla="*/ 187 h 368"/>
                <a:gd name="T74" fmla="*/ 342 w 417"/>
                <a:gd name="T75" fmla="*/ 195 h 368"/>
                <a:gd name="T76" fmla="*/ 332 w 417"/>
                <a:gd name="T77" fmla="*/ 203 h 368"/>
                <a:gd name="T78" fmla="*/ 341 w 417"/>
                <a:gd name="T79" fmla="*/ 195 h 368"/>
                <a:gd name="T80" fmla="*/ 130 w 417"/>
                <a:gd name="T81" fmla="*/ 125 h 368"/>
                <a:gd name="T82" fmla="*/ 109 w 417"/>
                <a:gd name="T83" fmla="*/ 124 h 368"/>
                <a:gd name="T84" fmla="*/ 155 w 417"/>
                <a:gd name="T85" fmla="*/ 265 h 368"/>
                <a:gd name="T86" fmla="*/ 178 w 417"/>
                <a:gd name="T87" fmla="*/ 257 h 368"/>
                <a:gd name="T88" fmla="*/ 186 w 417"/>
                <a:gd name="T89" fmla="*/ 2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7" h="368">
                  <a:moveTo>
                    <a:pt x="248" y="36"/>
                  </a:moveTo>
                  <a:cubicBezTo>
                    <a:pt x="246" y="39"/>
                    <a:pt x="246" y="39"/>
                    <a:pt x="246" y="39"/>
                  </a:cubicBezTo>
                  <a:cubicBezTo>
                    <a:pt x="246" y="40"/>
                    <a:pt x="246" y="41"/>
                    <a:pt x="246" y="41"/>
                  </a:cubicBezTo>
                  <a:cubicBezTo>
                    <a:pt x="242" y="46"/>
                    <a:pt x="242" y="46"/>
                    <a:pt x="242" y="46"/>
                  </a:cubicBezTo>
                  <a:cubicBezTo>
                    <a:pt x="231" y="49"/>
                    <a:pt x="231" y="49"/>
                    <a:pt x="231" y="49"/>
                  </a:cubicBezTo>
                  <a:cubicBezTo>
                    <a:pt x="230" y="49"/>
                    <a:pt x="229" y="49"/>
                    <a:pt x="229" y="49"/>
                  </a:cubicBezTo>
                  <a:cubicBezTo>
                    <a:pt x="229" y="49"/>
                    <a:pt x="229" y="50"/>
                    <a:pt x="229" y="50"/>
                  </a:cubicBezTo>
                  <a:cubicBezTo>
                    <a:pt x="229" y="51"/>
                    <a:pt x="229" y="51"/>
                    <a:pt x="229" y="51"/>
                  </a:cubicBezTo>
                  <a:cubicBezTo>
                    <a:pt x="228" y="51"/>
                    <a:pt x="226" y="51"/>
                    <a:pt x="224" y="51"/>
                  </a:cubicBezTo>
                  <a:cubicBezTo>
                    <a:pt x="224" y="52"/>
                    <a:pt x="224" y="52"/>
                    <a:pt x="224" y="52"/>
                  </a:cubicBezTo>
                  <a:cubicBezTo>
                    <a:pt x="194" y="57"/>
                    <a:pt x="161" y="61"/>
                    <a:pt x="124" y="64"/>
                  </a:cubicBezTo>
                  <a:cubicBezTo>
                    <a:pt x="123" y="64"/>
                    <a:pt x="122" y="65"/>
                    <a:pt x="121" y="65"/>
                  </a:cubicBezTo>
                  <a:cubicBezTo>
                    <a:pt x="79" y="81"/>
                    <a:pt x="47" y="98"/>
                    <a:pt x="24" y="115"/>
                  </a:cubicBezTo>
                  <a:cubicBezTo>
                    <a:pt x="23" y="115"/>
                    <a:pt x="23" y="115"/>
                    <a:pt x="23" y="115"/>
                  </a:cubicBezTo>
                  <a:cubicBezTo>
                    <a:pt x="8" y="130"/>
                    <a:pt x="15" y="140"/>
                    <a:pt x="44" y="147"/>
                  </a:cubicBezTo>
                  <a:cubicBezTo>
                    <a:pt x="92" y="164"/>
                    <a:pt x="92" y="164"/>
                    <a:pt x="92" y="164"/>
                  </a:cubicBezTo>
                  <a:cubicBezTo>
                    <a:pt x="82" y="175"/>
                    <a:pt x="82" y="175"/>
                    <a:pt x="82" y="175"/>
                  </a:cubicBezTo>
                  <a:cubicBezTo>
                    <a:pt x="64" y="184"/>
                    <a:pt x="64" y="184"/>
                    <a:pt x="64" y="184"/>
                  </a:cubicBezTo>
                  <a:cubicBezTo>
                    <a:pt x="63" y="184"/>
                    <a:pt x="63" y="184"/>
                    <a:pt x="63" y="184"/>
                  </a:cubicBezTo>
                  <a:cubicBezTo>
                    <a:pt x="61" y="189"/>
                    <a:pt x="65" y="192"/>
                    <a:pt x="72" y="193"/>
                  </a:cubicBezTo>
                  <a:cubicBezTo>
                    <a:pt x="72" y="192"/>
                    <a:pt x="72" y="192"/>
                    <a:pt x="72" y="192"/>
                  </a:cubicBezTo>
                  <a:cubicBezTo>
                    <a:pt x="75" y="193"/>
                    <a:pt x="78" y="193"/>
                    <a:pt x="82" y="193"/>
                  </a:cubicBezTo>
                  <a:cubicBezTo>
                    <a:pt x="85" y="204"/>
                    <a:pt x="85" y="204"/>
                    <a:pt x="85" y="204"/>
                  </a:cubicBezTo>
                  <a:cubicBezTo>
                    <a:pt x="81" y="219"/>
                    <a:pt x="70" y="236"/>
                    <a:pt x="53" y="256"/>
                  </a:cubicBezTo>
                  <a:cubicBezTo>
                    <a:pt x="53" y="256"/>
                    <a:pt x="53" y="256"/>
                    <a:pt x="53" y="256"/>
                  </a:cubicBezTo>
                  <a:cubicBezTo>
                    <a:pt x="52" y="257"/>
                    <a:pt x="52" y="257"/>
                    <a:pt x="52" y="257"/>
                  </a:cubicBezTo>
                  <a:cubicBezTo>
                    <a:pt x="30" y="281"/>
                    <a:pt x="16" y="304"/>
                    <a:pt x="11" y="327"/>
                  </a:cubicBezTo>
                  <a:cubicBezTo>
                    <a:pt x="16" y="340"/>
                    <a:pt x="16" y="340"/>
                    <a:pt x="16" y="340"/>
                  </a:cubicBezTo>
                  <a:cubicBezTo>
                    <a:pt x="5" y="345"/>
                    <a:pt x="5" y="345"/>
                    <a:pt x="5" y="345"/>
                  </a:cubicBezTo>
                  <a:cubicBezTo>
                    <a:pt x="5" y="345"/>
                    <a:pt x="5" y="345"/>
                    <a:pt x="4" y="345"/>
                  </a:cubicBezTo>
                  <a:cubicBezTo>
                    <a:pt x="0" y="351"/>
                    <a:pt x="0" y="351"/>
                    <a:pt x="0" y="351"/>
                  </a:cubicBezTo>
                  <a:cubicBezTo>
                    <a:pt x="0" y="351"/>
                    <a:pt x="0" y="351"/>
                    <a:pt x="1" y="352"/>
                  </a:cubicBezTo>
                  <a:cubicBezTo>
                    <a:pt x="1" y="352"/>
                    <a:pt x="2" y="352"/>
                    <a:pt x="3" y="352"/>
                  </a:cubicBezTo>
                  <a:cubicBezTo>
                    <a:pt x="4" y="352"/>
                    <a:pt x="5" y="352"/>
                    <a:pt x="7" y="352"/>
                  </a:cubicBezTo>
                  <a:cubicBezTo>
                    <a:pt x="0" y="358"/>
                    <a:pt x="0" y="358"/>
                    <a:pt x="0" y="358"/>
                  </a:cubicBezTo>
                  <a:cubicBezTo>
                    <a:pt x="0" y="359"/>
                    <a:pt x="0" y="359"/>
                    <a:pt x="0" y="359"/>
                  </a:cubicBezTo>
                  <a:cubicBezTo>
                    <a:pt x="0" y="359"/>
                    <a:pt x="1" y="359"/>
                    <a:pt x="2" y="359"/>
                  </a:cubicBezTo>
                  <a:cubicBezTo>
                    <a:pt x="28" y="363"/>
                    <a:pt x="28" y="363"/>
                    <a:pt x="28" y="363"/>
                  </a:cubicBezTo>
                  <a:cubicBezTo>
                    <a:pt x="29" y="363"/>
                    <a:pt x="29" y="363"/>
                    <a:pt x="29" y="363"/>
                  </a:cubicBezTo>
                  <a:cubicBezTo>
                    <a:pt x="120" y="368"/>
                    <a:pt x="120" y="368"/>
                    <a:pt x="120" y="368"/>
                  </a:cubicBezTo>
                  <a:cubicBezTo>
                    <a:pt x="120" y="352"/>
                    <a:pt x="120" y="352"/>
                    <a:pt x="120" y="352"/>
                  </a:cubicBezTo>
                  <a:cubicBezTo>
                    <a:pt x="127" y="350"/>
                    <a:pt x="131" y="349"/>
                    <a:pt x="131" y="348"/>
                  </a:cubicBezTo>
                  <a:cubicBezTo>
                    <a:pt x="133" y="346"/>
                    <a:pt x="130" y="344"/>
                    <a:pt x="124" y="343"/>
                  </a:cubicBezTo>
                  <a:cubicBezTo>
                    <a:pt x="120" y="340"/>
                    <a:pt x="120" y="340"/>
                    <a:pt x="120" y="340"/>
                  </a:cubicBezTo>
                  <a:cubicBezTo>
                    <a:pt x="120" y="340"/>
                    <a:pt x="120" y="340"/>
                    <a:pt x="120" y="340"/>
                  </a:cubicBezTo>
                  <a:cubicBezTo>
                    <a:pt x="161" y="341"/>
                    <a:pt x="161" y="341"/>
                    <a:pt x="161" y="341"/>
                  </a:cubicBezTo>
                  <a:cubicBezTo>
                    <a:pt x="195" y="343"/>
                    <a:pt x="229" y="343"/>
                    <a:pt x="262" y="340"/>
                  </a:cubicBezTo>
                  <a:cubicBezTo>
                    <a:pt x="263" y="340"/>
                    <a:pt x="264" y="340"/>
                    <a:pt x="264" y="340"/>
                  </a:cubicBezTo>
                  <a:cubicBezTo>
                    <a:pt x="265" y="340"/>
                    <a:pt x="265" y="340"/>
                    <a:pt x="265" y="339"/>
                  </a:cubicBezTo>
                  <a:cubicBezTo>
                    <a:pt x="272" y="336"/>
                    <a:pt x="269" y="333"/>
                    <a:pt x="257" y="331"/>
                  </a:cubicBezTo>
                  <a:cubicBezTo>
                    <a:pt x="247" y="330"/>
                    <a:pt x="229" y="329"/>
                    <a:pt x="203" y="328"/>
                  </a:cubicBezTo>
                  <a:cubicBezTo>
                    <a:pt x="184" y="324"/>
                    <a:pt x="184" y="324"/>
                    <a:pt x="184" y="324"/>
                  </a:cubicBezTo>
                  <a:cubicBezTo>
                    <a:pt x="191" y="324"/>
                    <a:pt x="191" y="324"/>
                    <a:pt x="191" y="324"/>
                  </a:cubicBezTo>
                  <a:cubicBezTo>
                    <a:pt x="207" y="312"/>
                    <a:pt x="207" y="312"/>
                    <a:pt x="207" y="312"/>
                  </a:cubicBezTo>
                  <a:cubicBezTo>
                    <a:pt x="245" y="280"/>
                    <a:pt x="245" y="280"/>
                    <a:pt x="245" y="280"/>
                  </a:cubicBezTo>
                  <a:cubicBezTo>
                    <a:pt x="290" y="260"/>
                    <a:pt x="290" y="260"/>
                    <a:pt x="290" y="260"/>
                  </a:cubicBezTo>
                  <a:cubicBezTo>
                    <a:pt x="291" y="260"/>
                    <a:pt x="291" y="259"/>
                    <a:pt x="291" y="259"/>
                  </a:cubicBezTo>
                  <a:cubicBezTo>
                    <a:pt x="327" y="211"/>
                    <a:pt x="327" y="211"/>
                    <a:pt x="327" y="211"/>
                  </a:cubicBezTo>
                  <a:cubicBezTo>
                    <a:pt x="333" y="211"/>
                    <a:pt x="333" y="211"/>
                    <a:pt x="333" y="211"/>
                  </a:cubicBezTo>
                  <a:cubicBezTo>
                    <a:pt x="334" y="211"/>
                    <a:pt x="335" y="211"/>
                    <a:pt x="336" y="211"/>
                  </a:cubicBezTo>
                  <a:cubicBezTo>
                    <a:pt x="367" y="205"/>
                    <a:pt x="367" y="205"/>
                    <a:pt x="367" y="205"/>
                  </a:cubicBezTo>
                  <a:cubicBezTo>
                    <a:pt x="368" y="205"/>
                    <a:pt x="369" y="205"/>
                    <a:pt x="369" y="205"/>
                  </a:cubicBezTo>
                  <a:cubicBezTo>
                    <a:pt x="379" y="200"/>
                    <a:pt x="386" y="194"/>
                    <a:pt x="390" y="188"/>
                  </a:cubicBezTo>
                  <a:cubicBezTo>
                    <a:pt x="390" y="188"/>
                    <a:pt x="391" y="188"/>
                    <a:pt x="391" y="187"/>
                  </a:cubicBezTo>
                  <a:cubicBezTo>
                    <a:pt x="392" y="187"/>
                    <a:pt x="392" y="187"/>
                    <a:pt x="393" y="187"/>
                  </a:cubicBezTo>
                  <a:cubicBezTo>
                    <a:pt x="405" y="170"/>
                    <a:pt x="405" y="170"/>
                    <a:pt x="405" y="170"/>
                  </a:cubicBezTo>
                  <a:cubicBezTo>
                    <a:pt x="417" y="150"/>
                    <a:pt x="416" y="132"/>
                    <a:pt x="402" y="115"/>
                  </a:cubicBezTo>
                  <a:cubicBezTo>
                    <a:pt x="408" y="92"/>
                    <a:pt x="400" y="74"/>
                    <a:pt x="380" y="61"/>
                  </a:cubicBezTo>
                  <a:cubicBezTo>
                    <a:pt x="380" y="61"/>
                    <a:pt x="380" y="61"/>
                    <a:pt x="379" y="61"/>
                  </a:cubicBezTo>
                  <a:cubicBezTo>
                    <a:pt x="349" y="55"/>
                    <a:pt x="349" y="55"/>
                    <a:pt x="349" y="55"/>
                  </a:cubicBezTo>
                  <a:cubicBezTo>
                    <a:pt x="348" y="52"/>
                    <a:pt x="348" y="52"/>
                    <a:pt x="348" y="52"/>
                  </a:cubicBezTo>
                  <a:cubicBezTo>
                    <a:pt x="348" y="51"/>
                    <a:pt x="348" y="51"/>
                    <a:pt x="348" y="51"/>
                  </a:cubicBezTo>
                  <a:cubicBezTo>
                    <a:pt x="337" y="47"/>
                    <a:pt x="337" y="47"/>
                    <a:pt x="337" y="47"/>
                  </a:cubicBezTo>
                  <a:cubicBezTo>
                    <a:pt x="338" y="46"/>
                    <a:pt x="338" y="46"/>
                    <a:pt x="338" y="46"/>
                  </a:cubicBezTo>
                  <a:cubicBezTo>
                    <a:pt x="340" y="45"/>
                    <a:pt x="340" y="45"/>
                    <a:pt x="340" y="45"/>
                  </a:cubicBezTo>
                  <a:cubicBezTo>
                    <a:pt x="340" y="45"/>
                    <a:pt x="340" y="45"/>
                    <a:pt x="341" y="45"/>
                  </a:cubicBezTo>
                  <a:cubicBezTo>
                    <a:pt x="348" y="42"/>
                    <a:pt x="353" y="38"/>
                    <a:pt x="356" y="35"/>
                  </a:cubicBezTo>
                  <a:cubicBezTo>
                    <a:pt x="365" y="33"/>
                    <a:pt x="370" y="31"/>
                    <a:pt x="372" y="27"/>
                  </a:cubicBezTo>
                  <a:cubicBezTo>
                    <a:pt x="372" y="27"/>
                    <a:pt x="372" y="27"/>
                    <a:pt x="372" y="26"/>
                  </a:cubicBezTo>
                  <a:cubicBezTo>
                    <a:pt x="372" y="26"/>
                    <a:pt x="372" y="26"/>
                    <a:pt x="372" y="26"/>
                  </a:cubicBezTo>
                  <a:cubicBezTo>
                    <a:pt x="371" y="24"/>
                    <a:pt x="370" y="23"/>
                    <a:pt x="367" y="23"/>
                  </a:cubicBezTo>
                  <a:cubicBezTo>
                    <a:pt x="368" y="22"/>
                    <a:pt x="368" y="22"/>
                    <a:pt x="368" y="22"/>
                  </a:cubicBezTo>
                  <a:cubicBezTo>
                    <a:pt x="377" y="15"/>
                    <a:pt x="377" y="15"/>
                    <a:pt x="377" y="15"/>
                  </a:cubicBezTo>
                  <a:cubicBezTo>
                    <a:pt x="387" y="7"/>
                    <a:pt x="380" y="2"/>
                    <a:pt x="356" y="0"/>
                  </a:cubicBezTo>
                  <a:cubicBezTo>
                    <a:pt x="356" y="0"/>
                    <a:pt x="356" y="0"/>
                    <a:pt x="356" y="0"/>
                  </a:cubicBezTo>
                  <a:cubicBezTo>
                    <a:pt x="354" y="0"/>
                    <a:pt x="353" y="0"/>
                    <a:pt x="352" y="0"/>
                  </a:cubicBezTo>
                  <a:cubicBezTo>
                    <a:pt x="351" y="0"/>
                    <a:pt x="351" y="0"/>
                    <a:pt x="351" y="0"/>
                  </a:cubicBezTo>
                  <a:cubicBezTo>
                    <a:pt x="323" y="0"/>
                    <a:pt x="300" y="0"/>
                    <a:pt x="284" y="2"/>
                  </a:cubicBezTo>
                  <a:cubicBezTo>
                    <a:pt x="269" y="4"/>
                    <a:pt x="259" y="7"/>
                    <a:pt x="255" y="11"/>
                  </a:cubicBezTo>
                  <a:cubicBezTo>
                    <a:pt x="248" y="11"/>
                    <a:pt x="243" y="13"/>
                    <a:pt x="240" y="16"/>
                  </a:cubicBezTo>
                  <a:cubicBezTo>
                    <a:pt x="238" y="18"/>
                    <a:pt x="238" y="21"/>
                    <a:pt x="238" y="25"/>
                  </a:cubicBezTo>
                  <a:cubicBezTo>
                    <a:pt x="238" y="26"/>
                    <a:pt x="238" y="26"/>
                    <a:pt x="238" y="27"/>
                  </a:cubicBezTo>
                  <a:cubicBezTo>
                    <a:pt x="237" y="28"/>
                    <a:pt x="237" y="29"/>
                    <a:pt x="238" y="31"/>
                  </a:cubicBezTo>
                  <a:cubicBezTo>
                    <a:pt x="237" y="31"/>
                    <a:pt x="237" y="32"/>
                    <a:pt x="238" y="32"/>
                  </a:cubicBezTo>
                  <a:cubicBezTo>
                    <a:pt x="238" y="34"/>
                    <a:pt x="242" y="35"/>
                    <a:pt x="248" y="36"/>
                  </a:cubicBezTo>
                  <a:close/>
                  <a:moveTo>
                    <a:pt x="331" y="155"/>
                  </a:moveTo>
                  <a:cubicBezTo>
                    <a:pt x="334" y="158"/>
                    <a:pt x="334" y="158"/>
                    <a:pt x="334" y="158"/>
                  </a:cubicBezTo>
                  <a:cubicBezTo>
                    <a:pt x="330" y="164"/>
                    <a:pt x="330" y="164"/>
                    <a:pt x="330" y="164"/>
                  </a:cubicBezTo>
                  <a:cubicBezTo>
                    <a:pt x="330" y="164"/>
                    <a:pt x="330" y="164"/>
                    <a:pt x="330" y="165"/>
                  </a:cubicBezTo>
                  <a:cubicBezTo>
                    <a:pt x="343" y="176"/>
                    <a:pt x="343" y="176"/>
                    <a:pt x="343" y="176"/>
                  </a:cubicBezTo>
                  <a:cubicBezTo>
                    <a:pt x="331" y="184"/>
                    <a:pt x="331" y="184"/>
                    <a:pt x="331" y="184"/>
                  </a:cubicBezTo>
                  <a:cubicBezTo>
                    <a:pt x="331" y="184"/>
                    <a:pt x="331" y="184"/>
                    <a:pt x="331" y="184"/>
                  </a:cubicBezTo>
                  <a:cubicBezTo>
                    <a:pt x="331" y="184"/>
                    <a:pt x="331" y="184"/>
                    <a:pt x="331" y="184"/>
                  </a:cubicBezTo>
                  <a:cubicBezTo>
                    <a:pt x="331" y="184"/>
                    <a:pt x="331" y="185"/>
                    <a:pt x="331" y="185"/>
                  </a:cubicBezTo>
                  <a:cubicBezTo>
                    <a:pt x="332" y="185"/>
                    <a:pt x="332" y="185"/>
                    <a:pt x="332" y="185"/>
                  </a:cubicBezTo>
                  <a:cubicBezTo>
                    <a:pt x="325" y="188"/>
                    <a:pt x="325" y="188"/>
                    <a:pt x="325" y="188"/>
                  </a:cubicBezTo>
                  <a:cubicBezTo>
                    <a:pt x="324" y="188"/>
                    <a:pt x="324" y="188"/>
                    <a:pt x="324" y="189"/>
                  </a:cubicBezTo>
                  <a:cubicBezTo>
                    <a:pt x="323" y="190"/>
                    <a:pt x="322" y="192"/>
                    <a:pt x="320" y="194"/>
                  </a:cubicBezTo>
                  <a:cubicBezTo>
                    <a:pt x="318" y="188"/>
                    <a:pt x="318" y="188"/>
                    <a:pt x="318" y="188"/>
                  </a:cubicBezTo>
                  <a:cubicBezTo>
                    <a:pt x="319" y="188"/>
                    <a:pt x="320" y="188"/>
                    <a:pt x="322" y="187"/>
                  </a:cubicBezTo>
                  <a:cubicBezTo>
                    <a:pt x="322" y="187"/>
                    <a:pt x="323" y="187"/>
                    <a:pt x="323" y="187"/>
                  </a:cubicBezTo>
                  <a:cubicBezTo>
                    <a:pt x="331" y="155"/>
                    <a:pt x="331" y="155"/>
                    <a:pt x="331" y="155"/>
                  </a:cubicBezTo>
                  <a:close/>
                  <a:moveTo>
                    <a:pt x="341" y="195"/>
                  </a:moveTo>
                  <a:cubicBezTo>
                    <a:pt x="342" y="195"/>
                    <a:pt x="342" y="195"/>
                    <a:pt x="342" y="195"/>
                  </a:cubicBezTo>
                  <a:cubicBezTo>
                    <a:pt x="339" y="200"/>
                    <a:pt x="339" y="200"/>
                    <a:pt x="339" y="200"/>
                  </a:cubicBezTo>
                  <a:cubicBezTo>
                    <a:pt x="334" y="203"/>
                    <a:pt x="334" y="203"/>
                    <a:pt x="334" y="203"/>
                  </a:cubicBezTo>
                  <a:cubicBezTo>
                    <a:pt x="333" y="203"/>
                    <a:pt x="333" y="203"/>
                    <a:pt x="332" y="203"/>
                  </a:cubicBezTo>
                  <a:cubicBezTo>
                    <a:pt x="328" y="203"/>
                    <a:pt x="325" y="203"/>
                    <a:pt x="324" y="204"/>
                  </a:cubicBezTo>
                  <a:cubicBezTo>
                    <a:pt x="324" y="204"/>
                    <a:pt x="324" y="204"/>
                    <a:pt x="324" y="204"/>
                  </a:cubicBezTo>
                  <a:cubicBezTo>
                    <a:pt x="331" y="203"/>
                    <a:pt x="337" y="200"/>
                    <a:pt x="341" y="195"/>
                  </a:cubicBezTo>
                  <a:close/>
                  <a:moveTo>
                    <a:pt x="135" y="116"/>
                  </a:moveTo>
                  <a:cubicBezTo>
                    <a:pt x="129" y="124"/>
                    <a:pt x="129" y="124"/>
                    <a:pt x="129" y="124"/>
                  </a:cubicBezTo>
                  <a:cubicBezTo>
                    <a:pt x="129" y="124"/>
                    <a:pt x="129" y="125"/>
                    <a:pt x="130" y="125"/>
                  </a:cubicBezTo>
                  <a:cubicBezTo>
                    <a:pt x="144" y="132"/>
                    <a:pt x="144" y="132"/>
                    <a:pt x="144" y="132"/>
                  </a:cubicBezTo>
                  <a:cubicBezTo>
                    <a:pt x="131" y="134"/>
                    <a:pt x="131" y="134"/>
                    <a:pt x="131" y="134"/>
                  </a:cubicBezTo>
                  <a:cubicBezTo>
                    <a:pt x="109" y="124"/>
                    <a:pt x="109" y="124"/>
                    <a:pt x="109" y="124"/>
                  </a:cubicBezTo>
                  <a:cubicBezTo>
                    <a:pt x="130" y="114"/>
                    <a:pt x="130" y="114"/>
                    <a:pt x="130" y="114"/>
                  </a:cubicBezTo>
                  <a:cubicBezTo>
                    <a:pt x="135" y="116"/>
                    <a:pt x="135" y="116"/>
                    <a:pt x="135" y="116"/>
                  </a:cubicBezTo>
                  <a:close/>
                  <a:moveTo>
                    <a:pt x="155" y="265"/>
                  </a:moveTo>
                  <a:cubicBezTo>
                    <a:pt x="156" y="263"/>
                    <a:pt x="158" y="262"/>
                    <a:pt x="159" y="260"/>
                  </a:cubicBezTo>
                  <a:cubicBezTo>
                    <a:pt x="166" y="257"/>
                    <a:pt x="171" y="254"/>
                    <a:pt x="175" y="252"/>
                  </a:cubicBezTo>
                  <a:cubicBezTo>
                    <a:pt x="175" y="253"/>
                    <a:pt x="175" y="255"/>
                    <a:pt x="178" y="257"/>
                  </a:cubicBezTo>
                  <a:cubicBezTo>
                    <a:pt x="155" y="265"/>
                    <a:pt x="155" y="265"/>
                    <a:pt x="155" y="265"/>
                  </a:cubicBezTo>
                  <a:close/>
                  <a:moveTo>
                    <a:pt x="182" y="247"/>
                  </a:moveTo>
                  <a:cubicBezTo>
                    <a:pt x="184" y="244"/>
                    <a:pt x="186" y="242"/>
                    <a:pt x="186" y="239"/>
                  </a:cubicBezTo>
                  <a:cubicBezTo>
                    <a:pt x="194" y="243"/>
                    <a:pt x="194" y="243"/>
                    <a:pt x="194" y="243"/>
                  </a:cubicBezTo>
                  <a:cubicBezTo>
                    <a:pt x="189" y="244"/>
                    <a:pt x="185" y="245"/>
                    <a:pt x="182" y="247"/>
                  </a:cubicBezTo>
                  <a:close/>
                </a:path>
              </a:pathLst>
            </a:custGeom>
            <a:solidFill>
              <a:srgbClr val="CCCCCC"/>
            </a:solidFill>
            <a:ln>
              <a:noFill/>
            </a:ln>
            <a:effectLst>
              <a:softEdge rad="127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0" name="Freeform 35"/>
            <p:cNvSpPr>
              <a:spLocks noEditPoints="1"/>
            </p:cNvSpPr>
            <p:nvPr/>
          </p:nvSpPr>
          <p:spPr bwMode="auto">
            <a:xfrm>
              <a:off x="3644" y="840"/>
              <a:ext cx="1031" cy="3184"/>
            </a:xfrm>
            <a:custGeom>
              <a:avLst/>
              <a:gdLst>
                <a:gd name="T0" fmla="*/ 154 w 434"/>
                <a:gd name="T1" fmla="*/ 93 h 1345"/>
                <a:gd name="T2" fmla="*/ 157 w 434"/>
                <a:gd name="T3" fmla="*/ 115 h 1345"/>
                <a:gd name="T4" fmla="*/ 172 w 434"/>
                <a:gd name="T5" fmla="*/ 143 h 1345"/>
                <a:gd name="T6" fmla="*/ 163 w 434"/>
                <a:gd name="T7" fmla="*/ 179 h 1345"/>
                <a:gd name="T8" fmla="*/ 163 w 434"/>
                <a:gd name="T9" fmla="*/ 186 h 1345"/>
                <a:gd name="T10" fmla="*/ 68 w 434"/>
                <a:gd name="T11" fmla="*/ 236 h 1345"/>
                <a:gd name="T12" fmla="*/ 5 w 434"/>
                <a:gd name="T13" fmla="*/ 422 h 1345"/>
                <a:gd name="T14" fmla="*/ 109 w 434"/>
                <a:gd name="T15" fmla="*/ 601 h 1345"/>
                <a:gd name="T16" fmla="*/ 95 w 434"/>
                <a:gd name="T17" fmla="*/ 674 h 1345"/>
                <a:gd name="T18" fmla="*/ 121 w 434"/>
                <a:gd name="T19" fmla="*/ 706 h 1345"/>
                <a:gd name="T20" fmla="*/ 138 w 434"/>
                <a:gd name="T21" fmla="*/ 936 h 1345"/>
                <a:gd name="T22" fmla="*/ 148 w 434"/>
                <a:gd name="T23" fmla="*/ 1195 h 1345"/>
                <a:gd name="T24" fmla="*/ 156 w 434"/>
                <a:gd name="T25" fmla="*/ 1262 h 1345"/>
                <a:gd name="T26" fmla="*/ 156 w 434"/>
                <a:gd name="T27" fmla="*/ 1287 h 1345"/>
                <a:gd name="T28" fmla="*/ 160 w 434"/>
                <a:gd name="T29" fmla="*/ 1311 h 1345"/>
                <a:gd name="T30" fmla="*/ 192 w 434"/>
                <a:gd name="T31" fmla="*/ 1328 h 1345"/>
                <a:gd name="T32" fmla="*/ 289 w 434"/>
                <a:gd name="T33" fmla="*/ 1345 h 1345"/>
                <a:gd name="T34" fmla="*/ 291 w 434"/>
                <a:gd name="T35" fmla="*/ 1308 h 1345"/>
                <a:gd name="T36" fmla="*/ 428 w 434"/>
                <a:gd name="T37" fmla="*/ 1299 h 1345"/>
                <a:gd name="T38" fmla="*/ 416 w 434"/>
                <a:gd name="T39" fmla="*/ 1267 h 1345"/>
                <a:gd name="T40" fmla="*/ 342 w 434"/>
                <a:gd name="T41" fmla="*/ 1234 h 1345"/>
                <a:gd name="T42" fmla="*/ 326 w 434"/>
                <a:gd name="T43" fmla="*/ 1207 h 1345"/>
                <a:gd name="T44" fmla="*/ 321 w 434"/>
                <a:gd name="T45" fmla="*/ 1206 h 1345"/>
                <a:gd name="T46" fmla="*/ 348 w 434"/>
                <a:gd name="T47" fmla="*/ 1026 h 1345"/>
                <a:gd name="T48" fmla="*/ 379 w 434"/>
                <a:gd name="T49" fmla="*/ 772 h 1345"/>
                <a:gd name="T50" fmla="*/ 415 w 434"/>
                <a:gd name="T51" fmla="*/ 751 h 1345"/>
                <a:gd name="T52" fmla="*/ 425 w 434"/>
                <a:gd name="T53" fmla="*/ 686 h 1345"/>
                <a:gd name="T54" fmla="*/ 384 w 434"/>
                <a:gd name="T55" fmla="*/ 423 h 1345"/>
                <a:gd name="T56" fmla="*/ 286 w 434"/>
                <a:gd name="T57" fmla="*/ 201 h 1345"/>
                <a:gd name="T58" fmla="*/ 268 w 434"/>
                <a:gd name="T59" fmla="*/ 173 h 1345"/>
                <a:gd name="T60" fmla="*/ 270 w 434"/>
                <a:gd name="T61" fmla="*/ 164 h 1345"/>
                <a:gd name="T62" fmla="*/ 288 w 434"/>
                <a:gd name="T63" fmla="*/ 98 h 1345"/>
                <a:gd name="T64" fmla="*/ 281 w 434"/>
                <a:gd name="T65" fmla="*/ 84 h 1345"/>
                <a:gd name="T66" fmla="*/ 253 w 434"/>
                <a:gd name="T67" fmla="*/ 2 h 1345"/>
                <a:gd name="T68" fmla="*/ 248 w 434"/>
                <a:gd name="T69" fmla="*/ 1 h 1345"/>
                <a:gd name="T70" fmla="*/ 111 w 434"/>
                <a:gd name="T71" fmla="*/ 418 h 1345"/>
                <a:gd name="T72" fmla="*/ 118 w 434"/>
                <a:gd name="T73" fmla="*/ 458 h 1345"/>
                <a:gd name="T74" fmla="*/ 96 w 434"/>
                <a:gd name="T75" fmla="*/ 453 h 1345"/>
                <a:gd name="T76" fmla="*/ 347 w 434"/>
                <a:gd name="T77" fmla="*/ 579 h 1345"/>
                <a:gd name="T78" fmla="*/ 369 w 434"/>
                <a:gd name="T79" fmla="*/ 643 h 1345"/>
                <a:gd name="T80" fmla="*/ 363 w 434"/>
                <a:gd name="T81" fmla="*/ 674 h 1345"/>
                <a:gd name="T82" fmla="*/ 360 w 434"/>
                <a:gd name="T83" fmla="*/ 689 h 1345"/>
                <a:gd name="T84" fmla="*/ 353 w 434"/>
                <a:gd name="T85" fmla="*/ 689 h 1345"/>
                <a:gd name="T86" fmla="*/ 341 w 434"/>
                <a:gd name="T87" fmla="*/ 567 h 1345"/>
                <a:gd name="T88" fmla="*/ 381 w 434"/>
                <a:gd name="T89" fmla="*/ 715 h 1345"/>
                <a:gd name="T90" fmla="*/ 380 w 434"/>
                <a:gd name="T91" fmla="*/ 742 h 1345"/>
                <a:gd name="T92" fmla="*/ 257 w 434"/>
                <a:gd name="T93" fmla="*/ 922 h 1345"/>
                <a:gd name="T94" fmla="*/ 247 w 434"/>
                <a:gd name="T95" fmla="*/ 952 h 1345"/>
                <a:gd name="T96" fmla="*/ 259 w 434"/>
                <a:gd name="T97" fmla="*/ 877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4" h="1345">
                  <a:moveTo>
                    <a:pt x="160" y="41"/>
                  </a:moveTo>
                  <a:cubicBezTo>
                    <a:pt x="153" y="43"/>
                    <a:pt x="149" y="49"/>
                    <a:pt x="149" y="61"/>
                  </a:cubicBezTo>
                  <a:cubicBezTo>
                    <a:pt x="148" y="66"/>
                    <a:pt x="150" y="77"/>
                    <a:pt x="154" y="93"/>
                  </a:cubicBezTo>
                  <a:cubicBezTo>
                    <a:pt x="154" y="93"/>
                    <a:pt x="154" y="93"/>
                    <a:pt x="154" y="93"/>
                  </a:cubicBezTo>
                  <a:cubicBezTo>
                    <a:pt x="154" y="95"/>
                    <a:pt x="154" y="97"/>
                    <a:pt x="155" y="99"/>
                  </a:cubicBezTo>
                  <a:cubicBezTo>
                    <a:pt x="154" y="103"/>
                    <a:pt x="155" y="108"/>
                    <a:pt x="157" y="115"/>
                  </a:cubicBezTo>
                  <a:cubicBezTo>
                    <a:pt x="157" y="116"/>
                    <a:pt x="158" y="117"/>
                    <a:pt x="158" y="118"/>
                  </a:cubicBezTo>
                  <a:cubicBezTo>
                    <a:pt x="160" y="125"/>
                    <a:pt x="165" y="131"/>
                    <a:pt x="172" y="135"/>
                  </a:cubicBezTo>
                  <a:cubicBezTo>
                    <a:pt x="172" y="143"/>
                    <a:pt x="172" y="143"/>
                    <a:pt x="172" y="143"/>
                  </a:cubicBezTo>
                  <a:cubicBezTo>
                    <a:pt x="172" y="147"/>
                    <a:pt x="172" y="150"/>
                    <a:pt x="173" y="153"/>
                  </a:cubicBezTo>
                  <a:cubicBezTo>
                    <a:pt x="173" y="170"/>
                    <a:pt x="173" y="170"/>
                    <a:pt x="173" y="170"/>
                  </a:cubicBezTo>
                  <a:cubicBezTo>
                    <a:pt x="163" y="179"/>
                    <a:pt x="163" y="179"/>
                    <a:pt x="163" y="179"/>
                  </a:cubicBezTo>
                  <a:cubicBezTo>
                    <a:pt x="163" y="180"/>
                    <a:pt x="162" y="180"/>
                    <a:pt x="162" y="181"/>
                  </a:cubicBezTo>
                  <a:cubicBezTo>
                    <a:pt x="162" y="182"/>
                    <a:pt x="162" y="183"/>
                    <a:pt x="162" y="184"/>
                  </a:cubicBezTo>
                  <a:cubicBezTo>
                    <a:pt x="163" y="186"/>
                    <a:pt x="163" y="186"/>
                    <a:pt x="163" y="186"/>
                  </a:cubicBezTo>
                  <a:cubicBezTo>
                    <a:pt x="162" y="187"/>
                    <a:pt x="161" y="189"/>
                    <a:pt x="159" y="190"/>
                  </a:cubicBezTo>
                  <a:cubicBezTo>
                    <a:pt x="159" y="190"/>
                    <a:pt x="159" y="190"/>
                    <a:pt x="159" y="190"/>
                  </a:cubicBezTo>
                  <a:cubicBezTo>
                    <a:pt x="133" y="209"/>
                    <a:pt x="103" y="224"/>
                    <a:pt x="68" y="236"/>
                  </a:cubicBezTo>
                  <a:cubicBezTo>
                    <a:pt x="67" y="237"/>
                    <a:pt x="66" y="237"/>
                    <a:pt x="66" y="238"/>
                  </a:cubicBezTo>
                  <a:cubicBezTo>
                    <a:pt x="36" y="298"/>
                    <a:pt x="15" y="359"/>
                    <a:pt x="5" y="422"/>
                  </a:cubicBezTo>
                  <a:cubicBezTo>
                    <a:pt x="5" y="422"/>
                    <a:pt x="5" y="422"/>
                    <a:pt x="5" y="422"/>
                  </a:cubicBezTo>
                  <a:cubicBezTo>
                    <a:pt x="0" y="475"/>
                    <a:pt x="15" y="513"/>
                    <a:pt x="48" y="537"/>
                  </a:cubicBezTo>
                  <a:cubicBezTo>
                    <a:pt x="47" y="537"/>
                    <a:pt x="47" y="537"/>
                    <a:pt x="47" y="537"/>
                  </a:cubicBezTo>
                  <a:cubicBezTo>
                    <a:pt x="109" y="601"/>
                    <a:pt x="109" y="601"/>
                    <a:pt x="109" y="601"/>
                  </a:cubicBezTo>
                  <a:cubicBezTo>
                    <a:pt x="108" y="641"/>
                    <a:pt x="108" y="641"/>
                    <a:pt x="108" y="641"/>
                  </a:cubicBezTo>
                  <a:cubicBezTo>
                    <a:pt x="95" y="672"/>
                    <a:pt x="95" y="672"/>
                    <a:pt x="95" y="672"/>
                  </a:cubicBezTo>
                  <a:cubicBezTo>
                    <a:pt x="95" y="673"/>
                    <a:pt x="95" y="674"/>
                    <a:pt x="95" y="674"/>
                  </a:cubicBezTo>
                  <a:cubicBezTo>
                    <a:pt x="97" y="691"/>
                    <a:pt x="102" y="701"/>
                    <a:pt x="111" y="705"/>
                  </a:cubicBezTo>
                  <a:cubicBezTo>
                    <a:pt x="111" y="704"/>
                    <a:pt x="111" y="704"/>
                    <a:pt x="111" y="704"/>
                  </a:cubicBezTo>
                  <a:cubicBezTo>
                    <a:pt x="114" y="706"/>
                    <a:pt x="117" y="706"/>
                    <a:pt x="121" y="706"/>
                  </a:cubicBezTo>
                  <a:cubicBezTo>
                    <a:pt x="132" y="746"/>
                    <a:pt x="132" y="746"/>
                    <a:pt x="132" y="746"/>
                  </a:cubicBezTo>
                  <a:cubicBezTo>
                    <a:pt x="132" y="746"/>
                    <a:pt x="132" y="746"/>
                    <a:pt x="132" y="746"/>
                  </a:cubicBezTo>
                  <a:cubicBezTo>
                    <a:pt x="139" y="802"/>
                    <a:pt x="141" y="865"/>
                    <a:pt x="138" y="936"/>
                  </a:cubicBezTo>
                  <a:cubicBezTo>
                    <a:pt x="138" y="936"/>
                    <a:pt x="138" y="936"/>
                    <a:pt x="138" y="936"/>
                  </a:cubicBezTo>
                  <a:cubicBezTo>
                    <a:pt x="138" y="943"/>
                    <a:pt x="138" y="943"/>
                    <a:pt x="138" y="943"/>
                  </a:cubicBezTo>
                  <a:cubicBezTo>
                    <a:pt x="133" y="1029"/>
                    <a:pt x="137" y="1113"/>
                    <a:pt x="148" y="1195"/>
                  </a:cubicBezTo>
                  <a:cubicBezTo>
                    <a:pt x="148" y="1195"/>
                    <a:pt x="148" y="1196"/>
                    <a:pt x="148" y="1196"/>
                  </a:cubicBezTo>
                  <a:cubicBezTo>
                    <a:pt x="163" y="1245"/>
                    <a:pt x="163" y="1245"/>
                    <a:pt x="163" y="1245"/>
                  </a:cubicBezTo>
                  <a:cubicBezTo>
                    <a:pt x="156" y="1262"/>
                    <a:pt x="156" y="1262"/>
                    <a:pt x="156" y="1262"/>
                  </a:cubicBezTo>
                  <a:cubicBezTo>
                    <a:pt x="155" y="1263"/>
                    <a:pt x="155" y="1263"/>
                    <a:pt x="155" y="1264"/>
                  </a:cubicBezTo>
                  <a:cubicBezTo>
                    <a:pt x="155" y="1284"/>
                    <a:pt x="155" y="1284"/>
                    <a:pt x="155" y="1284"/>
                  </a:cubicBezTo>
                  <a:cubicBezTo>
                    <a:pt x="155" y="1285"/>
                    <a:pt x="156" y="1286"/>
                    <a:pt x="156" y="1287"/>
                  </a:cubicBezTo>
                  <a:cubicBezTo>
                    <a:pt x="157" y="1287"/>
                    <a:pt x="158" y="1288"/>
                    <a:pt x="159" y="1288"/>
                  </a:cubicBezTo>
                  <a:cubicBezTo>
                    <a:pt x="160" y="1288"/>
                    <a:pt x="161" y="1288"/>
                    <a:pt x="162" y="1289"/>
                  </a:cubicBezTo>
                  <a:cubicBezTo>
                    <a:pt x="160" y="1311"/>
                    <a:pt x="160" y="1311"/>
                    <a:pt x="160" y="1311"/>
                  </a:cubicBezTo>
                  <a:cubicBezTo>
                    <a:pt x="160" y="1312"/>
                    <a:pt x="160" y="1313"/>
                    <a:pt x="161" y="1313"/>
                  </a:cubicBezTo>
                  <a:cubicBezTo>
                    <a:pt x="161" y="1314"/>
                    <a:pt x="162" y="1315"/>
                    <a:pt x="163" y="1315"/>
                  </a:cubicBezTo>
                  <a:cubicBezTo>
                    <a:pt x="192" y="1328"/>
                    <a:pt x="192" y="1328"/>
                    <a:pt x="192" y="1328"/>
                  </a:cubicBezTo>
                  <a:cubicBezTo>
                    <a:pt x="192" y="1328"/>
                    <a:pt x="193" y="1328"/>
                    <a:pt x="193" y="1328"/>
                  </a:cubicBezTo>
                  <a:cubicBezTo>
                    <a:pt x="288" y="1345"/>
                    <a:pt x="288" y="1345"/>
                    <a:pt x="288" y="1345"/>
                  </a:cubicBezTo>
                  <a:cubicBezTo>
                    <a:pt x="288" y="1345"/>
                    <a:pt x="289" y="1345"/>
                    <a:pt x="289" y="1345"/>
                  </a:cubicBezTo>
                  <a:cubicBezTo>
                    <a:pt x="290" y="1345"/>
                    <a:pt x="290" y="1345"/>
                    <a:pt x="291" y="1344"/>
                  </a:cubicBezTo>
                  <a:cubicBezTo>
                    <a:pt x="299" y="1338"/>
                    <a:pt x="303" y="1332"/>
                    <a:pt x="302" y="1326"/>
                  </a:cubicBezTo>
                  <a:cubicBezTo>
                    <a:pt x="303" y="1320"/>
                    <a:pt x="299" y="1314"/>
                    <a:pt x="291" y="1308"/>
                  </a:cubicBezTo>
                  <a:cubicBezTo>
                    <a:pt x="283" y="1296"/>
                    <a:pt x="283" y="1296"/>
                    <a:pt x="283" y="1296"/>
                  </a:cubicBezTo>
                  <a:cubicBezTo>
                    <a:pt x="327" y="1301"/>
                    <a:pt x="327" y="1301"/>
                    <a:pt x="327" y="1301"/>
                  </a:cubicBezTo>
                  <a:cubicBezTo>
                    <a:pt x="363" y="1311"/>
                    <a:pt x="397" y="1310"/>
                    <a:pt x="428" y="1299"/>
                  </a:cubicBezTo>
                  <a:cubicBezTo>
                    <a:pt x="428" y="1298"/>
                    <a:pt x="429" y="1298"/>
                    <a:pt x="429" y="1298"/>
                  </a:cubicBezTo>
                  <a:cubicBezTo>
                    <a:pt x="430" y="1297"/>
                    <a:pt x="430" y="1297"/>
                    <a:pt x="430" y="1296"/>
                  </a:cubicBezTo>
                  <a:cubicBezTo>
                    <a:pt x="434" y="1283"/>
                    <a:pt x="429" y="1274"/>
                    <a:pt x="416" y="1267"/>
                  </a:cubicBezTo>
                  <a:cubicBezTo>
                    <a:pt x="405" y="1260"/>
                    <a:pt x="386" y="1257"/>
                    <a:pt x="360" y="1256"/>
                  </a:cubicBezTo>
                  <a:cubicBezTo>
                    <a:pt x="338" y="1238"/>
                    <a:pt x="338" y="1238"/>
                    <a:pt x="338" y="1238"/>
                  </a:cubicBezTo>
                  <a:cubicBezTo>
                    <a:pt x="339" y="1237"/>
                    <a:pt x="341" y="1235"/>
                    <a:pt x="342" y="1234"/>
                  </a:cubicBezTo>
                  <a:cubicBezTo>
                    <a:pt x="342" y="1233"/>
                    <a:pt x="343" y="1232"/>
                    <a:pt x="343" y="1231"/>
                  </a:cubicBezTo>
                  <a:cubicBezTo>
                    <a:pt x="343" y="1230"/>
                    <a:pt x="343" y="1229"/>
                    <a:pt x="342" y="1229"/>
                  </a:cubicBezTo>
                  <a:cubicBezTo>
                    <a:pt x="326" y="1207"/>
                    <a:pt x="326" y="1207"/>
                    <a:pt x="326" y="1207"/>
                  </a:cubicBezTo>
                  <a:cubicBezTo>
                    <a:pt x="325" y="1207"/>
                    <a:pt x="325" y="1206"/>
                    <a:pt x="324" y="1206"/>
                  </a:cubicBezTo>
                  <a:cubicBezTo>
                    <a:pt x="324" y="1206"/>
                    <a:pt x="323" y="1206"/>
                    <a:pt x="323" y="1206"/>
                  </a:cubicBezTo>
                  <a:cubicBezTo>
                    <a:pt x="321" y="1206"/>
                    <a:pt x="321" y="1206"/>
                    <a:pt x="321" y="1206"/>
                  </a:cubicBezTo>
                  <a:cubicBezTo>
                    <a:pt x="334" y="1143"/>
                    <a:pt x="334" y="1143"/>
                    <a:pt x="334" y="1143"/>
                  </a:cubicBezTo>
                  <a:cubicBezTo>
                    <a:pt x="334" y="1143"/>
                    <a:pt x="334" y="1143"/>
                    <a:pt x="334" y="1143"/>
                  </a:cubicBezTo>
                  <a:cubicBezTo>
                    <a:pt x="348" y="1026"/>
                    <a:pt x="348" y="1026"/>
                    <a:pt x="348" y="1026"/>
                  </a:cubicBezTo>
                  <a:cubicBezTo>
                    <a:pt x="378" y="951"/>
                    <a:pt x="378" y="951"/>
                    <a:pt x="378" y="951"/>
                  </a:cubicBezTo>
                  <a:cubicBezTo>
                    <a:pt x="378" y="950"/>
                    <a:pt x="378" y="950"/>
                    <a:pt x="378" y="949"/>
                  </a:cubicBezTo>
                  <a:cubicBezTo>
                    <a:pt x="379" y="772"/>
                    <a:pt x="379" y="772"/>
                    <a:pt x="379" y="772"/>
                  </a:cubicBezTo>
                  <a:cubicBezTo>
                    <a:pt x="385" y="772"/>
                    <a:pt x="385" y="772"/>
                    <a:pt x="385" y="772"/>
                  </a:cubicBezTo>
                  <a:cubicBezTo>
                    <a:pt x="386" y="772"/>
                    <a:pt x="387" y="772"/>
                    <a:pt x="387" y="772"/>
                  </a:cubicBezTo>
                  <a:cubicBezTo>
                    <a:pt x="415" y="751"/>
                    <a:pt x="415" y="751"/>
                    <a:pt x="415" y="751"/>
                  </a:cubicBezTo>
                  <a:cubicBezTo>
                    <a:pt x="415" y="751"/>
                    <a:pt x="416" y="750"/>
                    <a:pt x="416" y="749"/>
                  </a:cubicBezTo>
                  <a:cubicBezTo>
                    <a:pt x="423" y="732"/>
                    <a:pt x="425" y="711"/>
                    <a:pt x="425" y="687"/>
                  </a:cubicBezTo>
                  <a:cubicBezTo>
                    <a:pt x="425" y="687"/>
                    <a:pt x="425" y="687"/>
                    <a:pt x="425" y="686"/>
                  </a:cubicBezTo>
                  <a:cubicBezTo>
                    <a:pt x="426" y="686"/>
                    <a:pt x="427" y="685"/>
                    <a:pt x="427" y="684"/>
                  </a:cubicBezTo>
                  <a:cubicBezTo>
                    <a:pt x="427" y="621"/>
                    <a:pt x="427" y="621"/>
                    <a:pt x="427" y="621"/>
                  </a:cubicBezTo>
                  <a:cubicBezTo>
                    <a:pt x="423" y="548"/>
                    <a:pt x="409" y="482"/>
                    <a:pt x="384" y="423"/>
                  </a:cubicBezTo>
                  <a:cubicBezTo>
                    <a:pt x="372" y="338"/>
                    <a:pt x="351" y="272"/>
                    <a:pt x="322" y="225"/>
                  </a:cubicBezTo>
                  <a:cubicBezTo>
                    <a:pt x="322" y="224"/>
                    <a:pt x="321" y="224"/>
                    <a:pt x="321" y="224"/>
                  </a:cubicBezTo>
                  <a:cubicBezTo>
                    <a:pt x="286" y="201"/>
                    <a:pt x="286" y="201"/>
                    <a:pt x="286" y="201"/>
                  </a:cubicBezTo>
                  <a:cubicBezTo>
                    <a:pt x="283" y="190"/>
                    <a:pt x="283" y="190"/>
                    <a:pt x="283" y="190"/>
                  </a:cubicBezTo>
                  <a:cubicBezTo>
                    <a:pt x="283" y="190"/>
                    <a:pt x="283" y="189"/>
                    <a:pt x="282" y="189"/>
                  </a:cubicBezTo>
                  <a:cubicBezTo>
                    <a:pt x="268" y="173"/>
                    <a:pt x="268" y="173"/>
                    <a:pt x="268" y="173"/>
                  </a:cubicBezTo>
                  <a:cubicBezTo>
                    <a:pt x="268" y="168"/>
                    <a:pt x="268" y="168"/>
                    <a:pt x="268" y="168"/>
                  </a:cubicBezTo>
                  <a:cubicBezTo>
                    <a:pt x="270" y="165"/>
                    <a:pt x="270" y="165"/>
                    <a:pt x="270" y="165"/>
                  </a:cubicBezTo>
                  <a:cubicBezTo>
                    <a:pt x="270" y="165"/>
                    <a:pt x="270" y="164"/>
                    <a:pt x="270" y="164"/>
                  </a:cubicBezTo>
                  <a:cubicBezTo>
                    <a:pt x="275" y="153"/>
                    <a:pt x="278" y="141"/>
                    <a:pt x="279" y="128"/>
                  </a:cubicBezTo>
                  <a:cubicBezTo>
                    <a:pt x="286" y="123"/>
                    <a:pt x="289" y="113"/>
                    <a:pt x="288" y="99"/>
                  </a:cubicBezTo>
                  <a:cubicBezTo>
                    <a:pt x="288" y="99"/>
                    <a:pt x="288" y="98"/>
                    <a:pt x="288" y="98"/>
                  </a:cubicBezTo>
                  <a:cubicBezTo>
                    <a:pt x="288" y="98"/>
                    <a:pt x="288" y="98"/>
                    <a:pt x="288" y="98"/>
                  </a:cubicBezTo>
                  <a:cubicBezTo>
                    <a:pt x="288" y="97"/>
                    <a:pt x="288" y="97"/>
                    <a:pt x="288" y="96"/>
                  </a:cubicBezTo>
                  <a:cubicBezTo>
                    <a:pt x="286" y="90"/>
                    <a:pt x="284" y="86"/>
                    <a:pt x="281" y="84"/>
                  </a:cubicBezTo>
                  <a:cubicBezTo>
                    <a:pt x="281" y="82"/>
                    <a:pt x="281" y="82"/>
                    <a:pt x="281" y="82"/>
                  </a:cubicBezTo>
                  <a:cubicBezTo>
                    <a:pt x="285" y="56"/>
                    <a:pt x="285" y="56"/>
                    <a:pt x="285" y="56"/>
                  </a:cubicBezTo>
                  <a:cubicBezTo>
                    <a:pt x="289" y="26"/>
                    <a:pt x="278" y="8"/>
                    <a:pt x="253" y="2"/>
                  </a:cubicBezTo>
                  <a:cubicBezTo>
                    <a:pt x="253" y="2"/>
                    <a:pt x="253" y="2"/>
                    <a:pt x="253" y="2"/>
                  </a:cubicBezTo>
                  <a:cubicBezTo>
                    <a:pt x="251" y="1"/>
                    <a:pt x="250" y="1"/>
                    <a:pt x="249" y="1"/>
                  </a:cubicBezTo>
                  <a:cubicBezTo>
                    <a:pt x="248" y="1"/>
                    <a:pt x="248" y="1"/>
                    <a:pt x="248" y="1"/>
                  </a:cubicBezTo>
                  <a:cubicBezTo>
                    <a:pt x="219" y="0"/>
                    <a:pt x="197" y="2"/>
                    <a:pt x="183" y="9"/>
                  </a:cubicBezTo>
                  <a:cubicBezTo>
                    <a:pt x="168" y="16"/>
                    <a:pt x="161" y="26"/>
                    <a:pt x="160" y="41"/>
                  </a:cubicBezTo>
                  <a:close/>
                  <a:moveTo>
                    <a:pt x="111" y="418"/>
                  </a:moveTo>
                  <a:cubicBezTo>
                    <a:pt x="117" y="427"/>
                    <a:pt x="117" y="427"/>
                    <a:pt x="117" y="427"/>
                  </a:cubicBezTo>
                  <a:cubicBezTo>
                    <a:pt x="117" y="455"/>
                    <a:pt x="117" y="455"/>
                    <a:pt x="117" y="455"/>
                  </a:cubicBezTo>
                  <a:cubicBezTo>
                    <a:pt x="117" y="456"/>
                    <a:pt x="118" y="457"/>
                    <a:pt x="118" y="458"/>
                  </a:cubicBezTo>
                  <a:cubicBezTo>
                    <a:pt x="138" y="482"/>
                    <a:pt x="138" y="482"/>
                    <a:pt x="138" y="482"/>
                  </a:cubicBezTo>
                  <a:cubicBezTo>
                    <a:pt x="126" y="492"/>
                    <a:pt x="126" y="492"/>
                    <a:pt x="126" y="492"/>
                  </a:cubicBezTo>
                  <a:cubicBezTo>
                    <a:pt x="96" y="453"/>
                    <a:pt x="96" y="453"/>
                    <a:pt x="96" y="453"/>
                  </a:cubicBezTo>
                  <a:cubicBezTo>
                    <a:pt x="111" y="418"/>
                    <a:pt x="111" y="418"/>
                    <a:pt x="111" y="418"/>
                  </a:cubicBezTo>
                  <a:close/>
                  <a:moveTo>
                    <a:pt x="341" y="567"/>
                  </a:moveTo>
                  <a:cubicBezTo>
                    <a:pt x="347" y="579"/>
                    <a:pt x="347" y="579"/>
                    <a:pt x="347" y="579"/>
                  </a:cubicBezTo>
                  <a:cubicBezTo>
                    <a:pt x="347" y="601"/>
                    <a:pt x="347" y="601"/>
                    <a:pt x="347" y="601"/>
                  </a:cubicBezTo>
                  <a:cubicBezTo>
                    <a:pt x="347" y="602"/>
                    <a:pt x="347" y="602"/>
                    <a:pt x="348" y="603"/>
                  </a:cubicBezTo>
                  <a:cubicBezTo>
                    <a:pt x="369" y="643"/>
                    <a:pt x="369" y="643"/>
                    <a:pt x="369" y="643"/>
                  </a:cubicBezTo>
                  <a:cubicBezTo>
                    <a:pt x="363" y="673"/>
                    <a:pt x="363" y="673"/>
                    <a:pt x="363" y="673"/>
                  </a:cubicBezTo>
                  <a:cubicBezTo>
                    <a:pt x="363" y="674"/>
                    <a:pt x="363" y="674"/>
                    <a:pt x="363" y="674"/>
                  </a:cubicBezTo>
                  <a:cubicBezTo>
                    <a:pt x="363" y="674"/>
                    <a:pt x="363" y="674"/>
                    <a:pt x="363" y="674"/>
                  </a:cubicBezTo>
                  <a:cubicBezTo>
                    <a:pt x="363" y="675"/>
                    <a:pt x="363" y="676"/>
                    <a:pt x="364" y="677"/>
                  </a:cubicBezTo>
                  <a:cubicBezTo>
                    <a:pt x="364" y="677"/>
                    <a:pt x="364" y="677"/>
                    <a:pt x="365" y="677"/>
                  </a:cubicBezTo>
                  <a:cubicBezTo>
                    <a:pt x="360" y="689"/>
                    <a:pt x="360" y="689"/>
                    <a:pt x="360" y="689"/>
                  </a:cubicBezTo>
                  <a:cubicBezTo>
                    <a:pt x="359" y="689"/>
                    <a:pt x="359" y="690"/>
                    <a:pt x="359" y="691"/>
                  </a:cubicBezTo>
                  <a:cubicBezTo>
                    <a:pt x="360" y="697"/>
                    <a:pt x="360" y="703"/>
                    <a:pt x="359" y="710"/>
                  </a:cubicBezTo>
                  <a:cubicBezTo>
                    <a:pt x="353" y="689"/>
                    <a:pt x="353" y="689"/>
                    <a:pt x="353" y="689"/>
                  </a:cubicBezTo>
                  <a:cubicBezTo>
                    <a:pt x="354" y="688"/>
                    <a:pt x="355" y="687"/>
                    <a:pt x="356" y="686"/>
                  </a:cubicBezTo>
                  <a:cubicBezTo>
                    <a:pt x="357" y="685"/>
                    <a:pt x="357" y="684"/>
                    <a:pt x="357" y="683"/>
                  </a:cubicBezTo>
                  <a:cubicBezTo>
                    <a:pt x="341" y="567"/>
                    <a:pt x="341" y="567"/>
                    <a:pt x="341" y="567"/>
                  </a:cubicBezTo>
                  <a:close/>
                  <a:moveTo>
                    <a:pt x="370" y="747"/>
                  </a:moveTo>
                  <a:cubicBezTo>
                    <a:pt x="370" y="745"/>
                    <a:pt x="370" y="745"/>
                    <a:pt x="370" y="745"/>
                  </a:cubicBezTo>
                  <a:cubicBezTo>
                    <a:pt x="377" y="742"/>
                    <a:pt x="380" y="732"/>
                    <a:pt x="381" y="715"/>
                  </a:cubicBezTo>
                  <a:cubicBezTo>
                    <a:pt x="382" y="715"/>
                    <a:pt x="382" y="715"/>
                    <a:pt x="382" y="715"/>
                  </a:cubicBezTo>
                  <a:cubicBezTo>
                    <a:pt x="383" y="734"/>
                    <a:pt x="383" y="734"/>
                    <a:pt x="383" y="734"/>
                  </a:cubicBezTo>
                  <a:cubicBezTo>
                    <a:pt x="380" y="742"/>
                    <a:pt x="380" y="742"/>
                    <a:pt x="380" y="742"/>
                  </a:cubicBezTo>
                  <a:cubicBezTo>
                    <a:pt x="379" y="742"/>
                    <a:pt x="379" y="742"/>
                    <a:pt x="378" y="742"/>
                  </a:cubicBezTo>
                  <a:cubicBezTo>
                    <a:pt x="374" y="743"/>
                    <a:pt x="372" y="744"/>
                    <a:pt x="370" y="747"/>
                  </a:cubicBezTo>
                  <a:close/>
                  <a:moveTo>
                    <a:pt x="257" y="922"/>
                  </a:moveTo>
                  <a:cubicBezTo>
                    <a:pt x="258" y="928"/>
                    <a:pt x="260" y="934"/>
                    <a:pt x="264" y="941"/>
                  </a:cubicBezTo>
                  <a:cubicBezTo>
                    <a:pt x="246" y="971"/>
                    <a:pt x="246" y="971"/>
                    <a:pt x="246" y="971"/>
                  </a:cubicBezTo>
                  <a:cubicBezTo>
                    <a:pt x="247" y="965"/>
                    <a:pt x="247" y="958"/>
                    <a:pt x="247" y="952"/>
                  </a:cubicBezTo>
                  <a:cubicBezTo>
                    <a:pt x="252" y="941"/>
                    <a:pt x="255" y="931"/>
                    <a:pt x="257" y="922"/>
                  </a:cubicBezTo>
                  <a:close/>
                  <a:moveTo>
                    <a:pt x="260" y="904"/>
                  </a:moveTo>
                  <a:cubicBezTo>
                    <a:pt x="261" y="894"/>
                    <a:pt x="261" y="885"/>
                    <a:pt x="259" y="877"/>
                  </a:cubicBezTo>
                  <a:cubicBezTo>
                    <a:pt x="270" y="890"/>
                    <a:pt x="270" y="890"/>
                    <a:pt x="270" y="890"/>
                  </a:cubicBezTo>
                  <a:cubicBezTo>
                    <a:pt x="265" y="894"/>
                    <a:pt x="262" y="899"/>
                    <a:pt x="260" y="90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1" name="Freeform 36"/>
            <p:cNvSpPr/>
            <p:nvPr/>
          </p:nvSpPr>
          <p:spPr bwMode="auto">
            <a:xfrm>
              <a:off x="4174" y="852"/>
              <a:ext cx="147" cy="232"/>
            </a:xfrm>
            <a:custGeom>
              <a:avLst/>
              <a:gdLst>
                <a:gd name="T0" fmla="*/ 29 w 62"/>
                <a:gd name="T1" fmla="*/ 1 h 98"/>
                <a:gd name="T2" fmla="*/ 25 w 62"/>
                <a:gd name="T3" fmla="*/ 0 h 98"/>
                <a:gd name="T4" fmla="*/ 28 w 62"/>
                <a:gd name="T5" fmla="*/ 29 h 98"/>
                <a:gd name="T6" fmla="*/ 0 w 62"/>
                <a:gd name="T7" fmla="*/ 52 h 98"/>
                <a:gd name="T8" fmla="*/ 28 w 62"/>
                <a:gd name="T9" fmla="*/ 43 h 98"/>
                <a:gd name="T10" fmla="*/ 29 w 62"/>
                <a:gd name="T11" fmla="*/ 42 h 98"/>
                <a:gd name="T12" fmla="*/ 45 w 62"/>
                <a:gd name="T13" fmla="*/ 65 h 98"/>
                <a:gd name="T14" fmla="*/ 47 w 62"/>
                <a:gd name="T15" fmla="*/ 90 h 98"/>
                <a:gd name="T16" fmla="*/ 54 w 62"/>
                <a:gd name="T17" fmla="*/ 98 h 98"/>
                <a:gd name="T18" fmla="*/ 54 w 62"/>
                <a:gd name="T19" fmla="*/ 83 h 98"/>
                <a:gd name="T20" fmla="*/ 54 w 62"/>
                <a:gd name="T21" fmla="*/ 76 h 98"/>
                <a:gd name="T22" fmla="*/ 58 w 62"/>
                <a:gd name="T23" fmla="*/ 51 h 98"/>
                <a:gd name="T24" fmla="*/ 29 w 62"/>
                <a:gd name="T25" fmla="*/ 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98">
                  <a:moveTo>
                    <a:pt x="29" y="1"/>
                  </a:moveTo>
                  <a:cubicBezTo>
                    <a:pt x="28" y="0"/>
                    <a:pt x="27" y="0"/>
                    <a:pt x="25" y="0"/>
                  </a:cubicBezTo>
                  <a:cubicBezTo>
                    <a:pt x="53" y="25"/>
                    <a:pt x="54" y="35"/>
                    <a:pt x="28" y="29"/>
                  </a:cubicBezTo>
                  <a:cubicBezTo>
                    <a:pt x="23" y="39"/>
                    <a:pt x="13" y="47"/>
                    <a:pt x="0" y="52"/>
                  </a:cubicBezTo>
                  <a:cubicBezTo>
                    <a:pt x="11" y="52"/>
                    <a:pt x="21" y="49"/>
                    <a:pt x="28" y="43"/>
                  </a:cubicBezTo>
                  <a:cubicBezTo>
                    <a:pt x="28" y="42"/>
                    <a:pt x="28" y="42"/>
                    <a:pt x="29" y="42"/>
                  </a:cubicBezTo>
                  <a:cubicBezTo>
                    <a:pt x="41" y="42"/>
                    <a:pt x="46" y="49"/>
                    <a:pt x="45" y="65"/>
                  </a:cubicBezTo>
                  <a:cubicBezTo>
                    <a:pt x="47" y="90"/>
                    <a:pt x="47" y="90"/>
                    <a:pt x="47" y="90"/>
                  </a:cubicBezTo>
                  <a:cubicBezTo>
                    <a:pt x="54" y="98"/>
                    <a:pt x="54" y="98"/>
                    <a:pt x="54" y="98"/>
                  </a:cubicBezTo>
                  <a:cubicBezTo>
                    <a:pt x="54" y="83"/>
                    <a:pt x="54" y="83"/>
                    <a:pt x="54" y="83"/>
                  </a:cubicBezTo>
                  <a:cubicBezTo>
                    <a:pt x="54" y="76"/>
                    <a:pt x="54" y="76"/>
                    <a:pt x="54" y="76"/>
                  </a:cubicBezTo>
                  <a:cubicBezTo>
                    <a:pt x="58" y="51"/>
                    <a:pt x="58" y="51"/>
                    <a:pt x="58" y="51"/>
                  </a:cubicBezTo>
                  <a:cubicBezTo>
                    <a:pt x="62" y="23"/>
                    <a:pt x="52" y="7"/>
                    <a:pt x="29" y="1"/>
                  </a:cubicBezTo>
                  <a:close/>
                </a:path>
              </a:pathLst>
            </a:custGeom>
            <a:solidFill>
              <a:srgbClr val="1111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2" name="Freeform 37"/>
            <p:cNvSpPr/>
            <p:nvPr/>
          </p:nvSpPr>
          <p:spPr bwMode="auto">
            <a:xfrm>
              <a:off x="4029" y="1285"/>
              <a:ext cx="620" cy="1210"/>
            </a:xfrm>
            <a:custGeom>
              <a:avLst/>
              <a:gdLst>
                <a:gd name="T0" fmla="*/ 139 w 261"/>
                <a:gd name="T1" fmla="*/ 65 h 511"/>
                <a:gd name="T2" fmla="*/ 139 w 261"/>
                <a:gd name="T3" fmla="*/ 40 h 511"/>
                <a:gd name="T4" fmla="*/ 187 w 261"/>
                <a:gd name="T5" fmla="*/ 132 h 511"/>
                <a:gd name="T6" fmla="*/ 199 w 261"/>
                <a:gd name="T7" fmla="*/ 191 h 511"/>
                <a:gd name="T8" fmla="*/ 207 w 261"/>
                <a:gd name="T9" fmla="*/ 243 h 511"/>
                <a:gd name="T10" fmla="*/ 230 w 261"/>
                <a:gd name="T11" fmla="*/ 304 h 511"/>
                <a:gd name="T12" fmla="*/ 251 w 261"/>
                <a:gd name="T13" fmla="*/ 439 h 511"/>
                <a:gd name="T14" fmla="*/ 247 w 261"/>
                <a:gd name="T15" fmla="*/ 469 h 511"/>
                <a:gd name="T16" fmla="*/ 207 w 261"/>
                <a:gd name="T17" fmla="*/ 477 h 511"/>
                <a:gd name="T18" fmla="*/ 205 w 261"/>
                <a:gd name="T19" fmla="*/ 486 h 511"/>
                <a:gd name="T20" fmla="*/ 208 w 261"/>
                <a:gd name="T21" fmla="*/ 487 h 511"/>
                <a:gd name="T22" fmla="*/ 258 w 261"/>
                <a:gd name="T23" fmla="*/ 496 h 511"/>
                <a:gd name="T24" fmla="*/ 261 w 261"/>
                <a:gd name="T25" fmla="*/ 496 h 511"/>
                <a:gd name="T26" fmla="*/ 261 w 261"/>
                <a:gd name="T27" fmla="*/ 433 h 511"/>
                <a:gd name="T28" fmla="*/ 218 w 261"/>
                <a:gd name="T29" fmla="*/ 236 h 511"/>
                <a:gd name="T30" fmla="*/ 157 w 261"/>
                <a:gd name="T31" fmla="*/ 39 h 511"/>
                <a:gd name="T32" fmla="*/ 121 w 261"/>
                <a:gd name="T33" fmla="*/ 15 h 511"/>
                <a:gd name="T34" fmla="*/ 131 w 261"/>
                <a:gd name="T35" fmla="*/ 56 h 511"/>
                <a:gd name="T36" fmla="*/ 111 w 261"/>
                <a:gd name="T37" fmla="*/ 36 h 511"/>
                <a:gd name="T38" fmla="*/ 94 w 261"/>
                <a:gd name="T39" fmla="*/ 89 h 511"/>
                <a:gd name="T40" fmla="*/ 88 w 261"/>
                <a:gd name="T41" fmla="*/ 81 h 511"/>
                <a:gd name="T42" fmla="*/ 53 w 261"/>
                <a:gd name="T43" fmla="*/ 41 h 511"/>
                <a:gd name="T44" fmla="*/ 30 w 261"/>
                <a:gd name="T45" fmla="*/ 62 h 511"/>
                <a:gd name="T46" fmla="*/ 6 w 261"/>
                <a:gd name="T47" fmla="*/ 0 h 511"/>
                <a:gd name="T48" fmla="*/ 0 w 261"/>
                <a:gd name="T49" fmla="*/ 5 h 511"/>
                <a:gd name="T50" fmla="*/ 25 w 261"/>
                <a:gd name="T51" fmla="*/ 76 h 511"/>
                <a:gd name="T52" fmla="*/ 50 w 261"/>
                <a:gd name="T53" fmla="*/ 55 h 511"/>
                <a:gd name="T54" fmla="*/ 85 w 261"/>
                <a:gd name="T55" fmla="*/ 95 h 511"/>
                <a:gd name="T56" fmla="*/ 118 w 261"/>
                <a:gd name="T57" fmla="*/ 216 h 511"/>
                <a:gd name="T58" fmla="*/ 144 w 261"/>
                <a:gd name="T59" fmla="*/ 459 h 511"/>
                <a:gd name="T60" fmla="*/ 117 w 261"/>
                <a:gd name="T61" fmla="*/ 500 h 511"/>
                <a:gd name="T62" fmla="*/ 128 w 261"/>
                <a:gd name="T63" fmla="*/ 511 h 511"/>
                <a:gd name="T64" fmla="*/ 148 w 261"/>
                <a:gd name="T65" fmla="*/ 476 h 511"/>
                <a:gd name="T66" fmla="*/ 154 w 261"/>
                <a:gd name="T67" fmla="*/ 464 h 511"/>
                <a:gd name="T68" fmla="*/ 144 w 261"/>
                <a:gd name="T69" fmla="*/ 329 h 511"/>
                <a:gd name="T70" fmla="*/ 119 w 261"/>
                <a:gd name="T71" fmla="*/ 165 h 511"/>
                <a:gd name="T72" fmla="*/ 95 w 261"/>
                <a:gd name="T73" fmla="*/ 92 h 511"/>
                <a:gd name="T74" fmla="*/ 117 w 261"/>
                <a:gd name="T75" fmla="*/ 54 h 511"/>
                <a:gd name="T76" fmla="*/ 139 w 261"/>
                <a:gd name="T77" fmla="*/ 6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1" h="511">
                  <a:moveTo>
                    <a:pt x="139" y="65"/>
                  </a:moveTo>
                  <a:cubicBezTo>
                    <a:pt x="139" y="40"/>
                    <a:pt x="139" y="40"/>
                    <a:pt x="139" y="40"/>
                  </a:cubicBezTo>
                  <a:cubicBezTo>
                    <a:pt x="161" y="66"/>
                    <a:pt x="177" y="96"/>
                    <a:pt x="187" y="132"/>
                  </a:cubicBezTo>
                  <a:cubicBezTo>
                    <a:pt x="199" y="191"/>
                    <a:pt x="199" y="191"/>
                    <a:pt x="199" y="191"/>
                  </a:cubicBezTo>
                  <a:cubicBezTo>
                    <a:pt x="207" y="243"/>
                    <a:pt x="207" y="243"/>
                    <a:pt x="207" y="243"/>
                  </a:cubicBezTo>
                  <a:cubicBezTo>
                    <a:pt x="230" y="304"/>
                    <a:pt x="230" y="304"/>
                    <a:pt x="230" y="304"/>
                  </a:cubicBezTo>
                  <a:cubicBezTo>
                    <a:pt x="251" y="439"/>
                    <a:pt x="251" y="439"/>
                    <a:pt x="251" y="439"/>
                  </a:cubicBezTo>
                  <a:cubicBezTo>
                    <a:pt x="247" y="469"/>
                    <a:pt x="247" y="469"/>
                    <a:pt x="247" y="469"/>
                  </a:cubicBezTo>
                  <a:cubicBezTo>
                    <a:pt x="207" y="477"/>
                    <a:pt x="207" y="477"/>
                    <a:pt x="207" y="477"/>
                  </a:cubicBezTo>
                  <a:cubicBezTo>
                    <a:pt x="205" y="486"/>
                    <a:pt x="205" y="486"/>
                    <a:pt x="205" y="486"/>
                  </a:cubicBezTo>
                  <a:cubicBezTo>
                    <a:pt x="208" y="487"/>
                    <a:pt x="208" y="487"/>
                    <a:pt x="208" y="487"/>
                  </a:cubicBezTo>
                  <a:cubicBezTo>
                    <a:pt x="226" y="482"/>
                    <a:pt x="243" y="485"/>
                    <a:pt x="258" y="496"/>
                  </a:cubicBezTo>
                  <a:cubicBezTo>
                    <a:pt x="261" y="496"/>
                    <a:pt x="261" y="496"/>
                    <a:pt x="261" y="496"/>
                  </a:cubicBezTo>
                  <a:cubicBezTo>
                    <a:pt x="261" y="433"/>
                    <a:pt x="261" y="433"/>
                    <a:pt x="261" y="433"/>
                  </a:cubicBezTo>
                  <a:cubicBezTo>
                    <a:pt x="257" y="360"/>
                    <a:pt x="243" y="295"/>
                    <a:pt x="218" y="236"/>
                  </a:cubicBezTo>
                  <a:cubicBezTo>
                    <a:pt x="206" y="151"/>
                    <a:pt x="186" y="86"/>
                    <a:pt x="157" y="39"/>
                  </a:cubicBezTo>
                  <a:cubicBezTo>
                    <a:pt x="121" y="15"/>
                    <a:pt x="121" y="15"/>
                    <a:pt x="121" y="15"/>
                  </a:cubicBezTo>
                  <a:cubicBezTo>
                    <a:pt x="131" y="56"/>
                    <a:pt x="131" y="56"/>
                    <a:pt x="131" y="56"/>
                  </a:cubicBezTo>
                  <a:cubicBezTo>
                    <a:pt x="111" y="36"/>
                    <a:pt x="111" y="36"/>
                    <a:pt x="111" y="36"/>
                  </a:cubicBezTo>
                  <a:cubicBezTo>
                    <a:pt x="94" y="89"/>
                    <a:pt x="94" y="89"/>
                    <a:pt x="94" y="89"/>
                  </a:cubicBezTo>
                  <a:cubicBezTo>
                    <a:pt x="88" y="81"/>
                    <a:pt x="88" y="81"/>
                    <a:pt x="88" y="81"/>
                  </a:cubicBezTo>
                  <a:cubicBezTo>
                    <a:pt x="53" y="41"/>
                    <a:pt x="53" y="41"/>
                    <a:pt x="53" y="41"/>
                  </a:cubicBezTo>
                  <a:cubicBezTo>
                    <a:pt x="43" y="45"/>
                    <a:pt x="35" y="52"/>
                    <a:pt x="30" y="62"/>
                  </a:cubicBezTo>
                  <a:cubicBezTo>
                    <a:pt x="6" y="0"/>
                    <a:pt x="6" y="0"/>
                    <a:pt x="6" y="0"/>
                  </a:cubicBezTo>
                  <a:cubicBezTo>
                    <a:pt x="4" y="1"/>
                    <a:pt x="2" y="3"/>
                    <a:pt x="0" y="5"/>
                  </a:cubicBezTo>
                  <a:cubicBezTo>
                    <a:pt x="25" y="76"/>
                    <a:pt x="25" y="76"/>
                    <a:pt x="25" y="76"/>
                  </a:cubicBezTo>
                  <a:cubicBezTo>
                    <a:pt x="50" y="55"/>
                    <a:pt x="50" y="55"/>
                    <a:pt x="50" y="55"/>
                  </a:cubicBezTo>
                  <a:cubicBezTo>
                    <a:pt x="85" y="95"/>
                    <a:pt x="85" y="95"/>
                    <a:pt x="85" y="95"/>
                  </a:cubicBezTo>
                  <a:cubicBezTo>
                    <a:pt x="118" y="216"/>
                    <a:pt x="118" y="216"/>
                    <a:pt x="118" y="216"/>
                  </a:cubicBezTo>
                  <a:cubicBezTo>
                    <a:pt x="144" y="459"/>
                    <a:pt x="144" y="459"/>
                    <a:pt x="144" y="459"/>
                  </a:cubicBezTo>
                  <a:cubicBezTo>
                    <a:pt x="117" y="500"/>
                    <a:pt x="117" y="500"/>
                    <a:pt x="117" y="500"/>
                  </a:cubicBezTo>
                  <a:cubicBezTo>
                    <a:pt x="120" y="505"/>
                    <a:pt x="124" y="509"/>
                    <a:pt x="128" y="511"/>
                  </a:cubicBezTo>
                  <a:cubicBezTo>
                    <a:pt x="148" y="476"/>
                    <a:pt x="148" y="476"/>
                    <a:pt x="148" y="476"/>
                  </a:cubicBezTo>
                  <a:cubicBezTo>
                    <a:pt x="154" y="464"/>
                    <a:pt x="154" y="464"/>
                    <a:pt x="154" y="464"/>
                  </a:cubicBezTo>
                  <a:cubicBezTo>
                    <a:pt x="144" y="329"/>
                    <a:pt x="144" y="329"/>
                    <a:pt x="144" y="329"/>
                  </a:cubicBezTo>
                  <a:cubicBezTo>
                    <a:pt x="119" y="165"/>
                    <a:pt x="119" y="165"/>
                    <a:pt x="119" y="165"/>
                  </a:cubicBezTo>
                  <a:cubicBezTo>
                    <a:pt x="95" y="92"/>
                    <a:pt x="95" y="92"/>
                    <a:pt x="95" y="92"/>
                  </a:cubicBezTo>
                  <a:cubicBezTo>
                    <a:pt x="117" y="54"/>
                    <a:pt x="117" y="54"/>
                    <a:pt x="117" y="54"/>
                  </a:cubicBezTo>
                  <a:cubicBezTo>
                    <a:pt x="139" y="65"/>
                    <a:pt x="139" y="65"/>
                    <a:pt x="139" y="6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3" name="Freeform 38"/>
            <p:cNvSpPr>
              <a:spLocks noEditPoints="1"/>
            </p:cNvSpPr>
            <p:nvPr/>
          </p:nvSpPr>
          <p:spPr bwMode="auto">
            <a:xfrm>
              <a:off x="4254" y="1380"/>
              <a:ext cx="371" cy="1122"/>
            </a:xfrm>
            <a:custGeom>
              <a:avLst/>
              <a:gdLst>
                <a:gd name="T0" fmla="*/ 44 w 156"/>
                <a:gd name="T1" fmla="*/ 0 h 474"/>
                <a:gd name="T2" fmla="*/ 44 w 156"/>
                <a:gd name="T3" fmla="*/ 25 h 474"/>
                <a:gd name="T4" fmla="*/ 22 w 156"/>
                <a:gd name="T5" fmla="*/ 14 h 474"/>
                <a:gd name="T6" fmla="*/ 0 w 156"/>
                <a:gd name="T7" fmla="*/ 52 h 474"/>
                <a:gd name="T8" fmla="*/ 24 w 156"/>
                <a:gd name="T9" fmla="*/ 125 h 474"/>
                <a:gd name="T10" fmla="*/ 49 w 156"/>
                <a:gd name="T11" fmla="*/ 289 h 474"/>
                <a:gd name="T12" fmla="*/ 59 w 156"/>
                <a:gd name="T13" fmla="*/ 424 h 474"/>
                <a:gd name="T14" fmla="*/ 53 w 156"/>
                <a:gd name="T15" fmla="*/ 436 h 474"/>
                <a:gd name="T16" fmla="*/ 54 w 156"/>
                <a:gd name="T17" fmla="*/ 474 h 474"/>
                <a:gd name="T18" fmla="*/ 83 w 156"/>
                <a:gd name="T19" fmla="*/ 451 h 474"/>
                <a:gd name="T20" fmla="*/ 79 w 156"/>
                <a:gd name="T21" fmla="*/ 403 h 474"/>
                <a:gd name="T22" fmla="*/ 69 w 156"/>
                <a:gd name="T23" fmla="*/ 326 h 474"/>
                <a:gd name="T24" fmla="*/ 65 w 156"/>
                <a:gd name="T25" fmla="*/ 249 h 474"/>
                <a:gd name="T26" fmla="*/ 72 w 156"/>
                <a:gd name="T27" fmla="*/ 140 h 474"/>
                <a:gd name="T28" fmla="*/ 72 w 156"/>
                <a:gd name="T29" fmla="*/ 60 h 474"/>
                <a:gd name="T30" fmla="*/ 84 w 156"/>
                <a:gd name="T31" fmla="*/ 125 h 474"/>
                <a:gd name="T32" fmla="*/ 76 w 156"/>
                <a:gd name="T33" fmla="*/ 307 h 474"/>
                <a:gd name="T34" fmla="*/ 77 w 156"/>
                <a:gd name="T35" fmla="*/ 316 h 474"/>
                <a:gd name="T36" fmla="*/ 94 w 156"/>
                <a:gd name="T37" fmla="*/ 350 h 474"/>
                <a:gd name="T38" fmla="*/ 94 w 156"/>
                <a:gd name="T39" fmla="*/ 373 h 474"/>
                <a:gd name="T40" fmla="*/ 116 w 156"/>
                <a:gd name="T41" fmla="*/ 414 h 474"/>
                <a:gd name="T42" fmla="*/ 112 w 156"/>
                <a:gd name="T43" fmla="*/ 437 h 474"/>
                <a:gd name="T44" fmla="*/ 152 w 156"/>
                <a:gd name="T45" fmla="*/ 429 h 474"/>
                <a:gd name="T46" fmla="*/ 156 w 156"/>
                <a:gd name="T47" fmla="*/ 399 h 474"/>
                <a:gd name="T48" fmla="*/ 135 w 156"/>
                <a:gd name="T49" fmla="*/ 264 h 474"/>
                <a:gd name="T50" fmla="*/ 112 w 156"/>
                <a:gd name="T51" fmla="*/ 203 h 474"/>
                <a:gd name="T52" fmla="*/ 104 w 156"/>
                <a:gd name="T53" fmla="*/ 151 h 474"/>
                <a:gd name="T54" fmla="*/ 92 w 156"/>
                <a:gd name="T55" fmla="*/ 92 h 474"/>
                <a:gd name="T56" fmla="*/ 44 w 156"/>
                <a:gd name="T57" fmla="*/ 0 h 474"/>
                <a:gd name="T58" fmla="*/ 80 w 156"/>
                <a:gd name="T59" fmla="*/ 307 h 474"/>
                <a:gd name="T60" fmla="*/ 80 w 156"/>
                <a:gd name="T61" fmla="*/ 298 h 474"/>
                <a:gd name="T62" fmla="*/ 106 w 156"/>
                <a:gd name="T63" fmla="*/ 336 h 474"/>
                <a:gd name="T64" fmla="*/ 106 w 156"/>
                <a:gd name="T65" fmla="*/ 366 h 474"/>
                <a:gd name="T66" fmla="*/ 125 w 156"/>
                <a:gd name="T67" fmla="*/ 407 h 474"/>
                <a:gd name="T68" fmla="*/ 125 w 156"/>
                <a:gd name="T69" fmla="*/ 431 h 474"/>
                <a:gd name="T70" fmla="*/ 116 w 156"/>
                <a:gd name="T71" fmla="*/ 433 h 474"/>
                <a:gd name="T72" fmla="*/ 119 w 156"/>
                <a:gd name="T73" fmla="*/ 415 h 474"/>
                <a:gd name="T74" fmla="*/ 119 w 156"/>
                <a:gd name="T75" fmla="*/ 413 h 474"/>
                <a:gd name="T76" fmla="*/ 98 w 156"/>
                <a:gd name="T77" fmla="*/ 372 h 474"/>
                <a:gd name="T78" fmla="*/ 98 w 156"/>
                <a:gd name="T79" fmla="*/ 350 h 474"/>
                <a:gd name="T80" fmla="*/ 97 w 156"/>
                <a:gd name="T81" fmla="*/ 349 h 474"/>
                <a:gd name="T82" fmla="*/ 81 w 156"/>
                <a:gd name="T83" fmla="*/ 315 h 474"/>
                <a:gd name="T84" fmla="*/ 80 w 156"/>
                <a:gd name="T85" fmla="*/ 30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 h="474">
                  <a:moveTo>
                    <a:pt x="44" y="0"/>
                  </a:moveTo>
                  <a:cubicBezTo>
                    <a:pt x="44" y="25"/>
                    <a:pt x="44" y="25"/>
                    <a:pt x="44" y="25"/>
                  </a:cubicBezTo>
                  <a:cubicBezTo>
                    <a:pt x="22" y="14"/>
                    <a:pt x="22" y="14"/>
                    <a:pt x="22" y="14"/>
                  </a:cubicBezTo>
                  <a:cubicBezTo>
                    <a:pt x="0" y="52"/>
                    <a:pt x="0" y="52"/>
                    <a:pt x="0" y="52"/>
                  </a:cubicBezTo>
                  <a:cubicBezTo>
                    <a:pt x="24" y="125"/>
                    <a:pt x="24" y="125"/>
                    <a:pt x="24" y="125"/>
                  </a:cubicBezTo>
                  <a:cubicBezTo>
                    <a:pt x="49" y="289"/>
                    <a:pt x="49" y="289"/>
                    <a:pt x="49" y="289"/>
                  </a:cubicBezTo>
                  <a:cubicBezTo>
                    <a:pt x="59" y="424"/>
                    <a:pt x="59" y="424"/>
                    <a:pt x="59" y="424"/>
                  </a:cubicBezTo>
                  <a:cubicBezTo>
                    <a:pt x="53" y="436"/>
                    <a:pt x="53" y="436"/>
                    <a:pt x="53" y="436"/>
                  </a:cubicBezTo>
                  <a:cubicBezTo>
                    <a:pt x="54" y="474"/>
                    <a:pt x="54" y="474"/>
                    <a:pt x="54" y="474"/>
                  </a:cubicBezTo>
                  <a:cubicBezTo>
                    <a:pt x="83" y="451"/>
                    <a:pt x="83" y="451"/>
                    <a:pt x="83" y="451"/>
                  </a:cubicBezTo>
                  <a:cubicBezTo>
                    <a:pt x="79" y="403"/>
                    <a:pt x="79" y="403"/>
                    <a:pt x="79" y="403"/>
                  </a:cubicBezTo>
                  <a:cubicBezTo>
                    <a:pt x="69" y="326"/>
                    <a:pt x="69" y="326"/>
                    <a:pt x="69" y="326"/>
                  </a:cubicBezTo>
                  <a:cubicBezTo>
                    <a:pt x="65" y="249"/>
                    <a:pt x="65" y="249"/>
                    <a:pt x="65" y="249"/>
                  </a:cubicBezTo>
                  <a:cubicBezTo>
                    <a:pt x="72" y="140"/>
                    <a:pt x="72" y="140"/>
                    <a:pt x="72" y="140"/>
                  </a:cubicBezTo>
                  <a:cubicBezTo>
                    <a:pt x="72" y="60"/>
                    <a:pt x="72" y="60"/>
                    <a:pt x="72" y="60"/>
                  </a:cubicBezTo>
                  <a:cubicBezTo>
                    <a:pt x="84" y="125"/>
                    <a:pt x="84" y="125"/>
                    <a:pt x="84" y="125"/>
                  </a:cubicBezTo>
                  <a:cubicBezTo>
                    <a:pt x="76" y="307"/>
                    <a:pt x="76" y="307"/>
                    <a:pt x="76" y="307"/>
                  </a:cubicBezTo>
                  <a:cubicBezTo>
                    <a:pt x="77" y="316"/>
                    <a:pt x="77" y="316"/>
                    <a:pt x="77" y="316"/>
                  </a:cubicBezTo>
                  <a:cubicBezTo>
                    <a:pt x="94" y="350"/>
                    <a:pt x="94" y="350"/>
                    <a:pt x="94" y="350"/>
                  </a:cubicBezTo>
                  <a:cubicBezTo>
                    <a:pt x="94" y="373"/>
                    <a:pt x="94" y="373"/>
                    <a:pt x="94" y="373"/>
                  </a:cubicBezTo>
                  <a:cubicBezTo>
                    <a:pt x="116" y="414"/>
                    <a:pt x="116" y="414"/>
                    <a:pt x="116" y="414"/>
                  </a:cubicBezTo>
                  <a:cubicBezTo>
                    <a:pt x="112" y="437"/>
                    <a:pt x="112" y="437"/>
                    <a:pt x="112" y="437"/>
                  </a:cubicBezTo>
                  <a:cubicBezTo>
                    <a:pt x="152" y="429"/>
                    <a:pt x="152" y="429"/>
                    <a:pt x="152" y="429"/>
                  </a:cubicBezTo>
                  <a:cubicBezTo>
                    <a:pt x="156" y="399"/>
                    <a:pt x="156" y="399"/>
                    <a:pt x="156" y="399"/>
                  </a:cubicBezTo>
                  <a:cubicBezTo>
                    <a:pt x="135" y="264"/>
                    <a:pt x="135" y="264"/>
                    <a:pt x="135" y="264"/>
                  </a:cubicBezTo>
                  <a:cubicBezTo>
                    <a:pt x="112" y="203"/>
                    <a:pt x="112" y="203"/>
                    <a:pt x="112" y="203"/>
                  </a:cubicBezTo>
                  <a:cubicBezTo>
                    <a:pt x="104" y="151"/>
                    <a:pt x="104" y="151"/>
                    <a:pt x="104" y="151"/>
                  </a:cubicBezTo>
                  <a:cubicBezTo>
                    <a:pt x="92" y="92"/>
                    <a:pt x="92" y="92"/>
                    <a:pt x="92" y="92"/>
                  </a:cubicBezTo>
                  <a:cubicBezTo>
                    <a:pt x="82" y="56"/>
                    <a:pt x="66" y="26"/>
                    <a:pt x="44" y="0"/>
                  </a:cubicBezTo>
                  <a:close/>
                  <a:moveTo>
                    <a:pt x="80" y="307"/>
                  </a:moveTo>
                  <a:cubicBezTo>
                    <a:pt x="80" y="298"/>
                    <a:pt x="80" y="298"/>
                    <a:pt x="80" y="298"/>
                  </a:cubicBezTo>
                  <a:cubicBezTo>
                    <a:pt x="106" y="336"/>
                    <a:pt x="106" y="336"/>
                    <a:pt x="106" y="336"/>
                  </a:cubicBezTo>
                  <a:cubicBezTo>
                    <a:pt x="106" y="366"/>
                    <a:pt x="106" y="366"/>
                    <a:pt x="106" y="366"/>
                  </a:cubicBezTo>
                  <a:cubicBezTo>
                    <a:pt x="125" y="407"/>
                    <a:pt x="125" y="407"/>
                    <a:pt x="125" y="407"/>
                  </a:cubicBezTo>
                  <a:cubicBezTo>
                    <a:pt x="125" y="431"/>
                    <a:pt x="125" y="431"/>
                    <a:pt x="125" y="431"/>
                  </a:cubicBezTo>
                  <a:cubicBezTo>
                    <a:pt x="116" y="433"/>
                    <a:pt x="116" y="433"/>
                    <a:pt x="116" y="433"/>
                  </a:cubicBezTo>
                  <a:cubicBezTo>
                    <a:pt x="119" y="415"/>
                    <a:pt x="119" y="415"/>
                    <a:pt x="119" y="415"/>
                  </a:cubicBezTo>
                  <a:cubicBezTo>
                    <a:pt x="119" y="414"/>
                    <a:pt x="119" y="413"/>
                    <a:pt x="119" y="413"/>
                  </a:cubicBezTo>
                  <a:cubicBezTo>
                    <a:pt x="98" y="372"/>
                    <a:pt x="98" y="372"/>
                    <a:pt x="98" y="372"/>
                  </a:cubicBezTo>
                  <a:cubicBezTo>
                    <a:pt x="98" y="350"/>
                    <a:pt x="98" y="350"/>
                    <a:pt x="98" y="350"/>
                  </a:cubicBezTo>
                  <a:cubicBezTo>
                    <a:pt x="98" y="350"/>
                    <a:pt x="98" y="349"/>
                    <a:pt x="97" y="349"/>
                  </a:cubicBezTo>
                  <a:cubicBezTo>
                    <a:pt x="81" y="315"/>
                    <a:pt x="81" y="315"/>
                    <a:pt x="81" y="315"/>
                  </a:cubicBezTo>
                  <a:cubicBezTo>
                    <a:pt x="80" y="307"/>
                    <a:pt x="80" y="307"/>
                    <a:pt x="80" y="30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4" name="Freeform 39"/>
            <p:cNvSpPr/>
            <p:nvPr/>
          </p:nvSpPr>
          <p:spPr bwMode="auto">
            <a:xfrm>
              <a:off x="4444" y="2085"/>
              <a:ext cx="107" cy="320"/>
            </a:xfrm>
            <a:custGeom>
              <a:avLst/>
              <a:gdLst>
                <a:gd name="T0" fmla="*/ 0 w 45"/>
                <a:gd name="T1" fmla="*/ 0 h 135"/>
                <a:gd name="T2" fmla="*/ 0 w 45"/>
                <a:gd name="T3" fmla="*/ 9 h 135"/>
                <a:gd name="T4" fmla="*/ 1 w 45"/>
                <a:gd name="T5" fmla="*/ 17 h 135"/>
                <a:gd name="T6" fmla="*/ 17 w 45"/>
                <a:gd name="T7" fmla="*/ 51 h 135"/>
                <a:gd name="T8" fmla="*/ 18 w 45"/>
                <a:gd name="T9" fmla="*/ 52 h 135"/>
                <a:gd name="T10" fmla="*/ 18 w 45"/>
                <a:gd name="T11" fmla="*/ 74 h 135"/>
                <a:gd name="T12" fmla="*/ 39 w 45"/>
                <a:gd name="T13" fmla="*/ 115 h 135"/>
                <a:gd name="T14" fmla="*/ 39 w 45"/>
                <a:gd name="T15" fmla="*/ 117 h 135"/>
                <a:gd name="T16" fmla="*/ 36 w 45"/>
                <a:gd name="T17" fmla="*/ 135 h 135"/>
                <a:gd name="T18" fmla="*/ 45 w 45"/>
                <a:gd name="T19" fmla="*/ 133 h 135"/>
                <a:gd name="T20" fmla="*/ 45 w 45"/>
                <a:gd name="T21" fmla="*/ 109 h 135"/>
                <a:gd name="T22" fmla="*/ 26 w 45"/>
                <a:gd name="T23" fmla="*/ 68 h 135"/>
                <a:gd name="T24" fmla="*/ 26 w 45"/>
                <a:gd name="T25" fmla="*/ 38 h 135"/>
                <a:gd name="T26" fmla="*/ 0 w 45"/>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135">
                  <a:moveTo>
                    <a:pt x="0" y="0"/>
                  </a:moveTo>
                  <a:cubicBezTo>
                    <a:pt x="0" y="9"/>
                    <a:pt x="0" y="9"/>
                    <a:pt x="0" y="9"/>
                  </a:cubicBezTo>
                  <a:cubicBezTo>
                    <a:pt x="1" y="17"/>
                    <a:pt x="1" y="17"/>
                    <a:pt x="1" y="17"/>
                  </a:cubicBezTo>
                  <a:cubicBezTo>
                    <a:pt x="17" y="51"/>
                    <a:pt x="17" y="51"/>
                    <a:pt x="17" y="51"/>
                  </a:cubicBezTo>
                  <a:cubicBezTo>
                    <a:pt x="18" y="51"/>
                    <a:pt x="18" y="52"/>
                    <a:pt x="18" y="52"/>
                  </a:cubicBezTo>
                  <a:cubicBezTo>
                    <a:pt x="18" y="74"/>
                    <a:pt x="18" y="74"/>
                    <a:pt x="18" y="74"/>
                  </a:cubicBezTo>
                  <a:cubicBezTo>
                    <a:pt x="39" y="115"/>
                    <a:pt x="39" y="115"/>
                    <a:pt x="39" y="115"/>
                  </a:cubicBezTo>
                  <a:cubicBezTo>
                    <a:pt x="39" y="115"/>
                    <a:pt x="39" y="116"/>
                    <a:pt x="39" y="117"/>
                  </a:cubicBezTo>
                  <a:cubicBezTo>
                    <a:pt x="36" y="135"/>
                    <a:pt x="36" y="135"/>
                    <a:pt x="36" y="135"/>
                  </a:cubicBezTo>
                  <a:cubicBezTo>
                    <a:pt x="45" y="133"/>
                    <a:pt x="45" y="133"/>
                    <a:pt x="45" y="133"/>
                  </a:cubicBezTo>
                  <a:cubicBezTo>
                    <a:pt x="45" y="109"/>
                    <a:pt x="45" y="109"/>
                    <a:pt x="45" y="109"/>
                  </a:cubicBezTo>
                  <a:cubicBezTo>
                    <a:pt x="26" y="68"/>
                    <a:pt x="26" y="68"/>
                    <a:pt x="26" y="68"/>
                  </a:cubicBezTo>
                  <a:cubicBezTo>
                    <a:pt x="26" y="38"/>
                    <a:pt x="26" y="38"/>
                    <a:pt x="26" y="38"/>
                  </a:cubicBezTo>
                  <a:cubicBezTo>
                    <a:pt x="0" y="0"/>
                    <a:pt x="0" y="0"/>
                    <a:pt x="0" y="0"/>
                  </a:cubicBezTo>
                  <a:close/>
                </a:path>
              </a:pathLst>
            </a:custGeom>
            <a:solidFill>
              <a:srgbClr val="DFE8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5" name="Freeform 40"/>
            <p:cNvSpPr/>
            <p:nvPr/>
          </p:nvSpPr>
          <p:spPr bwMode="auto">
            <a:xfrm>
              <a:off x="4383" y="1522"/>
              <a:ext cx="99" cy="1001"/>
            </a:xfrm>
            <a:custGeom>
              <a:avLst/>
              <a:gdLst>
                <a:gd name="T0" fmla="*/ 30 w 42"/>
                <a:gd name="T1" fmla="*/ 65 h 423"/>
                <a:gd name="T2" fmla="*/ 18 w 42"/>
                <a:gd name="T3" fmla="*/ 0 h 423"/>
                <a:gd name="T4" fmla="*/ 18 w 42"/>
                <a:gd name="T5" fmla="*/ 80 h 423"/>
                <a:gd name="T6" fmla="*/ 11 w 42"/>
                <a:gd name="T7" fmla="*/ 189 h 423"/>
                <a:gd name="T8" fmla="*/ 15 w 42"/>
                <a:gd name="T9" fmla="*/ 266 h 423"/>
                <a:gd name="T10" fmla="*/ 25 w 42"/>
                <a:gd name="T11" fmla="*/ 343 h 423"/>
                <a:gd name="T12" fmla="*/ 29 w 42"/>
                <a:gd name="T13" fmla="*/ 391 h 423"/>
                <a:gd name="T14" fmla="*/ 0 w 42"/>
                <a:gd name="T15" fmla="*/ 414 h 423"/>
                <a:gd name="T16" fmla="*/ 0 w 42"/>
                <a:gd name="T17" fmla="*/ 423 h 423"/>
                <a:gd name="T18" fmla="*/ 38 w 42"/>
                <a:gd name="T19" fmla="*/ 401 h 423"/>
                <a:gd name="T20" fmla="*/ 42 w 42"/>
                <a:gd name="T21" fmla="*/ 396 h 423"/>
                <a:gd name="T22" fmla="*/ 23 w 42"/>
                <a:gd name="T23" fmla="*/ 256 h 423"/>
                <a:gd name="T24" fmla="*/ 22 w 42"/>
                <a:gd name="T25" fmla="*/ 247 h 423"/>
                <a:gd name="T26" fmla="*/ 30 w 42"/>
                <a:gd name="T27" fmla="*/ 65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23">
                  <a:moveTo>
                    <a:pt x="30" y="65"/>
                  </a:moveTo>
                  <a:cubicBezTo>
                    <a:pt x="18" y="0"/>
                    <a:pt x="18" y="0"/>
                    <a:pt x="18" y="0"/>
                  </a:cubicBezTo>
                  <a:cubicBezTo>
                    <a:pt x="18" y="80"/>
                    <a:pt x="18" y="80"/>
                    <a:pt x="18" y="80"/>
                  </a:cubicBezTo>
                  <a:cubicBezTo>
                    <a:pt x="11" y="189"/>
                    <a:pt x="11" y="189"/>
                    <a:pt x="11" y="189"/>
                  </a:cubicBezTo>
                  <a:cubicBezTo>
                    <a:pt x="15" y="266"/>
                    <a:pt x="15" y="266"/>
                    <a:pt x="15" y="266"/>
                  </a:cubicBezTo>
                  <a:cubicBezTo>
                    <a:pt x="25" y="343"/>
                    <a:pt x="25" y="343"/>
                    <a:pt x="25" y="343"/>
                  </a:cubicBezTo>
                  <a:cubicBezTo>
                    <a:pt x="29" y="391"/>
                    <a:pt x="29" y="391"/>
                    <a:pt x="29" y="391"/>
                  </a:cubicBezTo>
                  <a:cubicBezTo>
                    <a:pt x="0" y="414"/>
                    <a:pt x="0" y="414"/>
                    <a:pt x="0" y="414"/>
                  </a:cubicBezTo>
                  <a:cubicBezTo>
                    <a:pt x="0" y="423"/>
                    <a:pt x="0" y="423"/>
                    <a:pt x="0" y="423"/>
                  </a:cubicBezTo>
                  <a:cubicBezTo>
                    <a:pt x="13" y="423"/>
                    <a:pt x="26" y="416"/>
                    <a:pt x="38" y="401"/>
                  </a:cubicBezTo>
                  <a:cubicBezTo>
                    <a:pt x="39" y="399"/>
                    <a:pt x="40" y="398"/>
                    <a:pt x="42" y="396"/>
                  </a:cubicBezTo>
                  <a:cubicBezTo>
                    <a:pt x="23" y="256"/>
                    <a:pt x="23" y="256"/>
                    <a:pt x="23" y="256"/>
                  </a:cubicBezTo>
                  <a:cubicBezTo>
                    <a:pt x="22" y="247"/>
                    <a:pt x="22" y="247"/>
                    <a:pt x="22" y="247"/>
                  </a:cubicBezTo>
                  <a:cubicBezTo>
                    <a:pt x="30" y="65"/>
                    <a:pt x="30" y="65"/>
                    <a:pt x="30" y="6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6" name="Freeform 41"/>
            <p:cNvSpPr/>
            <p:nvPr/>
          </p:nvSpPr>
          <p:spPr bwMode="auto">
            <a:xfrm>
              <a:off x="4057" y="951"/>
              <a:ext cx="245" cy="161"/>
            </a:xfrm>
            <a:custGeom>
              <a:avLst/>
              <a:gdLst>
                <a:gd name="T0" fmla="*/ 78 w 103"/>
                <a:gd name="T1" fmla="*/ 0 h 68"/>
                <a:gd name="T2" fmla="*/ 77 w 103"/>
                <a:gd name="T3" fmla="*/ 1 h 68"/>
                <a:gd name="T4" fmla="*/ 49 w 103"/>
                <a:gd name="T5" fmla="*/ 10 h 68"/>
                <a:gd name="T6" fmla="*/ 27 w 103"/>
                <a:gd name="T7" fmla="*/ 6 h 68"/>
                <a:gd name="T8" fmla="*/ 3 w 103"/>
                <a:gd name="T9" fmla="*/ 27 h 68"/>
                <a:gd name="T10" fmla="*/ 3 w 103"/>
                <a:gd name="T11" fmla="*/ 55 h 68"/>
                <a:gd name="T12" fmla="*/ 0 w 103"/>
                <a:gd name="T13" fmla="*/ 68 h 68"/>
                <a:gd name="T14" fmla="*/ 13 w 103"/>
                <a:gd name="T15" fmla="*/ 58 h 68"/>
                <a:gd name="T16" fmla="*/ 37 w 103"/>
                <a:gd name="T17" fmla="*/ 15 h 68"/>
                <a:gd name="T18" fmla="*/ 40 w 103"/>
                <a:gd name="T19" fmla="*/ 15 h 68"/>
                <a:gd name="T20" fmla="*/ 79 w 103"/>
                <a:gd name="T21" fmla="*/ 11 h 68"/>
                <a:gd name="T22" fmla="*/ 86 w 103"/>
                <a:gd name="T23" fmla="*/ 27 h 68"/>
                <a:gd name="T24" fmla="*/ 90 w 103"/>
                <a:gd name="T25" fmla="*/ 48 h 68"/>
                <a:gd name="T26" fmla="*/ 103 w 103"/>
                <a:gd name="T27" fmla="*/ 56 h 68"/>
                <a:gd name="T28" fmla="*/ 96 w 103"/>
                <a:gd name="T29" fmla="*/ 48 h 68"/>
                <a:gd name="T30" fmla="*/ 94 w 103"/>
                <a:gd name="T31" fmla="*/ 23 h 68"/>
                <a:gd name="T32" fmla="*/ 78 w 103"/>
                <a:gd name="T3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68">
                  <a:moveTo>
                    <a:pt x="78" y="0"/>
                  </a:moveTo>
                  <a:cubicBezTo>
                    <a:pt x="77" y="0"/>
                    <a:pt x="77" y="0"/>
                    <a:pt x="77" y="1"/>
                  </a:cubicBezTo>
                  <a:cubicBezTo>
                    <a:pt x="70" y="7"/>
                    <a:pt x="60" y="10"/>
                    <a:pt x="49" y="10"/>
                  </a:cubicBezTo>
                  <a:cubicBezTo>
                    <a:pt x="42" y="10"/>
                    <a:pt x="35" y="8"/>
                    <a:pt x="27" y="6"/>
                  </a:cubicBezTo>
                  <a:cubicBezTo>
                    <a:pt x="14" y="7"/>
                    <a:pt x="6" y="14"/>
                    <a:pt x="3" y="27"/>
                  </a:cubicBezTo>
                  <a:cubicBezTo>
                    <a:pt x="3" y="55"/>
                    <a:pt x="3" y="55"/>
                    <a:pt x="3" y="55"/>
                  </a:cubicBezTo>
                  <a:cubicBezTo>
                    <a:pt x="0" y="68"/>
                    <a:pt x="0" y="68"/>
                    <a:pt x="0" y="68"/>
                  </a:cubicBezTo>
                  <a:cubicBezTo>
                    <a:pt x="13" y="58"/>
                    <a:pt x="13" y="58"/>
                    <a:pt x="13" y="58"/>
                  </a:cubicBezTo>
                  <a:cubicBezTo>
                    <a:pt x="9" y="30"/>
                    <a:pt x="17" y="16"/>
                    <a:pt x="37" y="15"/>
                  </a:cubicBezTo>
                  <a:cubicBezTo>
                    <a:pt x="38" y="15"/>
                    <a:pt x="39" y="15"/>
                    <a:pt x="40" y="15"/>
                  </a:cubicBezTo>
                  <a:cubicBezTo>
                    <a:pt x="60" y="24"/>
                    <a:pt x="73" y="22"/>
                    <a:pt x="79" y="11"/>
                  </a:cubicBezTo>
                  <a:cubicBezTo>
                    <a:pt x="86" y="27"/>
                    <a:pt x="86" y="27"/>
                    <a:pt x="86" y="27"/>
                  </a:cubicBezTo>
                  <a:cubicBezTo>
                    <a:pt x="90" y="48"/>
                    <a:pt x="90" y="48"/>
                    <a:pt x="90" y="48"/>
                  </a:cubicBezTo>
                  <a:cubicBezTo>
                    <a:pt x="103" y="56"/>
                    <a:pt x="103" y="56"/>
                    <a:pt x="103" y="56"/>
                  </a:cubicBezTo>
                  <a:cubicBezTo>
                    <a:pt x="96" y="48"/>
                    <a:pt x="96" y="48"/>
                    <a:pt x="96" y="48"/>
                  </a:cubicBezTo>
                  <a:cubicBezTo>
                    <a:pt x="94" y="23"/>
                    <a:pt x="94" y="23"/>
                    <a:pt x="94" y="23"/>
                  </a:cubicBezTo>
                  <a:cubicBezTo>
                    <a:pt x="95" y="7"/>
                    <a:pt x="90" y="0"/>
                    <a:pt x="78" y="0"/>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7" name="Freeform 42"/>
            <p:cNvSpPr>
              <a:spLocks noEditPoints="1"/>
            </p:cNvSpPr>
            <p:nvPr/>
          </p:nvSpPr>
          <p:spPr bwMode="auto">
            <a:xfrm>
              <a:off x="4019" y="977"/>
              <a:ext cx="302" cy="334"/>
            </a:xfrm>
            <a:custGeom>
              <a:avLst/>
              <a:gdLst>
                <a:gd name="T0" fmla="*/ 102 w 127"/>
                <a:gd name="T1" fmla="*/ 16 h 141"/>
                <a:gd name="T2" fmla="*/ 95 w 127"/>
                <a:gd name="T3" fmla="*/ 0 h 141"/>
                <a:gd name="T4" fmla="*/ 56 w 127"/>
                <a:gd name="T5" fmla="*/ 4 h 141"/>
                <a:gd name="T6" fmla="*/ 53 w 127"/>
                <a:gd name="T7" fmla="*/ 4 h 141"/>
                <a:gd name="T8" fmla="*/ 29 w 127"/>
                <a:gd name="T9" fmla="*/ 47 h 141"/>
                <a:gd name="T10" fmla="*/ 16 w 127"/>
                <a:gd name="T11" fmla="*/ 57 h 141"/>
                <a:gd name="T12" fmla="*/ 15 w 127"/>
                <a:gd name="T13" fmla="*/ 59 h 141"/>
                <a:gd name="T14" fmla="*/ 15 w 127"/>
                <a:gd name="T15" fmla="*/ 57 h 141"/>
                <a:gd name="T16" fmla="*/ 10 w 127"/>
                <a:gd name="T17" fmla="*/ 41 h 141"/>
                <a:gd name="T18" fmla="*/ 1 w 127"/>
                <a:gd name="T19" fmla="*/ 41 h 141"/>
                <a:gd name="T20" fmla="*/ 3 w 127"/>
                <a:gd name="T21" fmla="*/ 57 h 141"/>
                <a:gd name="T22" fmla="*/ 4 w 127"/>
                <a:gd name="T23" fmla="*/ 58 h 141"/>
                <a:gd name="T24" fmla="*/ 18 w 127"/>
                <a:gd name="T25" fmla="*/ 74 h 141"/>
                <a:gd name="T26" fmla="*/ 18 w 127"/>
                <a:gd name="T27" fmla="*/ 85 h 141"/>
                <a:gd name="T28" fmla="*/ 19 w 127"/>
                <a:gd name="T29" fmla="*/ 94 h 141"/>
                <a:gd name="T30" fmla="*/ 100 w 127"/>
                <a:gd name="T31" fmla="*/ 99 h 141"/>
                <a:gd name="T32" fmla="*/ 117 w 127"/>
                <a:gd name="T33" fmla="*/ 58 h 141"/>
                <a:gd name="T34" fmla="*/ 117 w 127"/>
                <a:gd name="T35" fmla="*/ 68 h 141"/>
                <a:gd name="T36" fmla="*/ 126 w 127"/>
                <a:gd name="T37" fmla="*/ 41 h 141"/>
                <a:gd name="T38" fmla="*/ 126 w 127"/>
                <a:gd name="T39" fmla="*/ 40 h 141"/>
                <a:gd name="T40" fmla="*/ 119 w 127"/>
                <a:gd name="T41" fmla="*/ 30 h 141"/>
                <a:gd name="T42" fmla="*/ 119 w 127"/>
                <a:gd name="T43" fmla="*/ 45 h 141"/>
                <a:gd name="T44" fmla="*/ 106 w 127"/>
                <a:gd name="T45" fmla="*/ 37 h 141"/>
                <a:gd name="T46" fmla="*/ 102 w 127"/>
                <a:gd name="T47" fmla="*/ 16 h 141"/>
                <a:gd name="T48" fmla="*/ 31 w 127"/>
                <a:gd name="T49" fmla="*/ 54 h 141"/>
                <a:gd name="T50" fmla="*/ 31 w 127"/>
                <a:gd name="T51" fmla="*/ 78 h 141"/>
                <a:gd name="T52" fmla="*/ 66 w 127"/>
                <a:gd name="T53" fmla="*/ 121 h 141"/>
                <a:gd name="T54" fmla="*/ 23 w 127"/>
                <a:gd name="T55" fmla="*/ 85 h 141"/>
                <a:gd name="T56" fmla="*/ 23 w 127"/>
                <a:gd name="T57" fmla="*/ 61 h 141"/>
                <a:gd name="T58" fmla="*/ 31 w 127"/>
                <a:gd name="T59" fmla="*/ 5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 h="141">
                  <a:moveTo>
                    <a:pt x="102" y="16"/>
                  </a:moveTo>
                  <a:cubicBezTo>
                    <a:pt x="95" y="0"/>
                    <a:pt x="95" y="0"/>
                    <a:pt x="95" y="0"/>
                  </a:cubicBezTo>
                  <a:cubicBezTo>
                    <a:pt x="89" y="11"/>
                    <a:pt x="76" y="13"/>
                    <a:pt x="56" y="4"/>
                  </a:cubicBezTo>
                  <a:cubicBezTo>
                    <a:pt x="55" y="4"/>
                    <a:pt x="54" y="4"/>
                    <a:pt x="53" y="4"/>
                  </a:cubicBezTo>
                  <a:cubicBezTo>
                    <a:pt x="33" y="5"/>
                    <a:pt x="25" y="19"/>
                    <a:pt x="29" y="47"/>
                  </a:cubicBezTo>
                  <a:cubicBezTo>
                    <a:pt x="16" y="57"/>
                    <a:pt x="16" y="57"/>
                    <a:pt x="16" y="57"/>
                  </a:cubicBezTo>
                  <a:cubicBezTo>
                    <a:pt x="15" y="59"/>
                    <a:pt x="15" y="59"/>
                    <a:pt x="15" y="59"/>
                  </a:cubicBezTo>
                  <a:cubicBezTo>
                    <a:pt x="15" y="57"/>
                    <a:pt x="15" y="57"/>
                    <a:pt x="15" y="57"/>
                  </a:cubicBezTo>
                  <a:cubicBezTo>
                    <a:pt x="10" y="41"/>
                    <a:pt x="10" y="41"/>
                    <a:pt x="10" y="41"/>
                  </a:cubicBezTo>
                  <a:cubicBezTo>
                    <a:pt x="5" y="38"/>
                    <a:pt x="2" y="38"/>
                    <a:pt x="1" y="41"/>
                  </a:cubicBezTo>
                  <a:cubicBezTo>
                    <a:pt x="0" y="44"/>
                    <a:pt x="1" y="49"/>
                    <a:pt x="3" y="57"/>
                  </a:cubicBezTo>
                  <a:cubicBezTo>
                    <a:pt x="3" y="57"/>
                    <a:pt x="4" y="58"/>
                    <a:pt x="4" y="58"/>
                  </a:cubicBezTo>
                  <a:cubicBezTo>
                    <a:pt x="6" y="66"/>
                    <a:pt x="10" y="71"/>
                    <a:pt x="18" y="74"/>
                  </a:cubicBezTo>
                  <a:cubicBezTo>
                    <a:pt x="18" y="85"/>
                    <a:pt x="18" y="85"/>
                    <a:pt x="18" y="85"/>
                  </a:cubicBezTo>
                  <a:cubicBezTo>
                    <a:pt x="18" y="88"/>
                    <a:pt x="18" y="91"/>
                    <a:pt x="19" y="94"/>
                  </a:cubicBezTo>
                  <a:cubicBezTo>
                    <a:pt x="60" y="139"/>
                    <a:pt x="87" y="141"/>
                    <a:pt x="100" y="99"/>
                  </a:cubicBezTo>
                  <a:cubicBezTo>
                    <a:pt x="117" y="58"/>
                    <a:pt x="117" y="58"/>
                    <a:pt x="117" y="58"/>
                  </a:cubicBezTo>
                  <a:cubicBezTo>
                    <a:pt x="117" y="61"/>
                    <a:pt x="117" y="64"/>
                    <a:pt x="117" y="68"/>
                  </a:cubicBezTo>
                  <a:cubicBezTo>
                    <a:pt x="124" y="64"/>
                    <a:pt x="127" y="55"/>
                    <a:pt x="126" y="41"/>
                  </a:cubicBezTo>
                  <a:cubicBezTo>
                    <a:pt x="126" y="41"/>
                    <a:pt x="126" y="40"/>
                    <a:pt x="126" y="40"/>
                  </a:cubicBezTo>
                  <a:cubicBezTo>
                    <a:pt x="124" y="32"/>
                    <a:pt x="121" y="29"/>
                    <a:pt x="119" y="30"/>
                  </a:cubicBezTo>
                  <a:cubicBezTo>
                    <a:pt x="119" y="45"/>
                    <a:pt x="119" y="45"/>
                    <a:pt x="119" y="45"/>
                  </a:cubicBezTo>
                  <a:cubicBezTo>
                    <a:pt x="106" y="37"/>
                    <a:pt x="106" y="37"/>
                    <a:pt x="106" y="37"/>
                  </a:cubicBezTo>
                  <a:cubicBezTo>
                    <a:pt x="102" y="16"/>
                    <a:pt x="102" y="16"/>
                    <a:pt x="102" y="16"/>
                  </a:cubicBezTo>
                  <a:close/>
                  <a:moveTo>
                    <a:pt x="31" y="54"/>
                  </a:moveTo>
                  <a:cubicBezTo>
                    <a:pt x="31" y="78"/>
                    <a:pt x="31" y="78"/>
                    <a:pt x="31" y="78"/>
                  </a:cubicBezTo>
                  <a:cubicBezTo>
                    <a:pt x="32" y="90"/>
                    <a:pt x="43" y="104"/>
                    <a:pt x="66" y="121"/>
                  </a:cubicBezTo>
                  <a:cubicBezTo>
                    <a:pt x="49" y="115"/>
                    <a:pt x="35" y="103"/>
                    <a:pt x="23" y="85"/>
                  </a:cubicBezTo>
                  <a:cubicBezTo>
                    <a:pt x="23" y="61"/>
                    <a:pt x="23" y="61"/>
                    <a:pt x="23" y="61"/>
                  </a:cubicBezTo>
                  <a:cubicBezTo>
                    <a:pt x="31" y="54"/>
                    <a:pt x="31" y="54"/>
                    <a:pt x="31" y="54"/>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8" name="Freeform 43"/>
            <p:cNvSpPr/>
            <p:nvPr/>
          </p:nvSpPr>
          <p:spPr bwMode="auto">
            <a:xfrm>
              <a:off x="4074" y="1105"/>
              <a:ext cx="102" cy="159"/>
            </a:xfrm>
            <a:custGeom>
              <a:avLst/>
              <a:gdLst>
                <a:gd name="T0" fmla="*/ 8 w 43"/>
                <a:gd name="T1" fmla="*/ 24 h 67"/>
                <a:gd name="T2" fmla="*/ 8 w 43"/>
                <a:gd name="T3" fmla="*/ 0 h 67"/>
                <a:gd name="T4" fmla="*/ 0 w 43"/>
                <a:gd name="T5" fmla="*/ 7 h 67"/>
                <a:gd name="T6" fmla="*/ 0 w 43"/>
                <a:gd name="T7" fmla="*/ 31 h 67"/>
                <a:gd name="T8" fmla="*/ 43 w 43"/>
                <a:gd name="T9" fmla="*/ 67 h 67"/>
                <a:gd name="T10" fmla="*/ 8 w 43"/>
                <a:gd name="T11" fmla="*/ 24 h 67"/>
              </a:gdLst>
              <a:ahLst/>
              <a:cxnLst>
                <a:cxn ang="0">
                  <a:pos x="T0" y="T1"/>
                </a:cxn>
                <a:cxn ang="0">
                  <a:pos x="T2" y="T3"/>
                </a:cxn>
                <a:cxn ang="0">
                  <a:pos x="T4" y="T5"/>
                </a:cxn>
                <a:cxn ang="0">
                  <a:pos x="T6" y="T7"/>
                </a:cxn>
                <a:cxn ang="0">
                  <a:pos x="T8" y="T9"/>
                </a:cxn>
                <a:cxn ang="0">
                  <a:pos x="T10" y="T11"/>
                </a:cxn>
              </a:cxnLst>
              <a:rect l="0" t="0" r="r" b="b"/>
              <a:pathLst>
                <a:path w="43" h="67">
                  <a:moveTo>
                    <a:pt x="8" y="24"/>
                  </a:moveTo>
                  <a:cubicBezTo>
                    <a:pt x="8" y="0"/>
                    <a:pt x="8" y="0"/>
                    <a:pt x="8" y="0"/>
                  </a:cubicBezTo>
                  <a:cubicBezTo>
                    <a:pt x="0" y="7"/>
                    <a:pt x="0" y="7"/>
                    <a:pt x="0" y="7"/>
                  </a:cubicBezTo>
                  <a:cubicBezTo>
                    <a:pt x="0" y="31"/>
                    <a:pt x="0" y="31"/>
                    <a:pt x="0" y="31"/>
                  </a:cubicBezTo>
                  <a:cubicBezTo>
                    <a:pt x="12" y="49"/>
                    <a:pt x="26" y="61"/>
                    <a:pt x="43" y="67"/>
                  </a:cubicBezTo>
                  <a:cubicBezTo>
                    <a:pt x="20" y="50"/>
                    <a:pt x="9" y="36"/>
                    <a:pt x="8" y="24"/>
                  </a:cubicBezTo>
                  <a:close/>
                </a:path>
              </a:pathLst>
            </a:custGeom>
            <a:solidFill>
              <a:srgbClr val="F3DD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29" name="Freeform 44"/>
            <p:cNvSpPr/>
            <p:nvPr/>
          </p:nvSpPr>
          <p:spPr bwMode="auto">
            <a:xfrm>
              <a:off x="4005" y="845"/>
              <a:ext cx="297" cy="213"/>
            </a:xfrm>
            <a:custGeom>
              <a:avLst/>
              <a:gdLst>
                <a:gd name="T0" fmla="*/ 71 w 125"/>
                <a:gd name="T1" fmla="*/ 55 h 90"/>
                <a:gd name="T2" fmla="*/ 99 w 125"/>
                <a:gd name="T3" fmla="*/ 32 h 90"/>
                <a:gd name="T4" fmla="*/ 96 w 125"/>
                <a:gd name="T5" fmla="*/ 3 h 90"/>
                <a:gd name="T6" fmla="*/ 12 w 125"/>
                <a:gd name="T7" fmla="*/ 42 h 90"/>
                <a:gd name="T8" fmla="*/ 1 w 125"/>
                <a:gd name="T9" fmla="*/ 59 h 90"/>
                <a:gd name="T10" fmla="*/ 5 w 125"/>
                <a:gd name="T11" fmla="*/ 90 h 90"/>
                <a:gd name="T12" fmla="*/ 18 w 125"/>
                <a:gd name="T13" fmla="*/ 86 h 90"/>
                <a:gd name="T14" fmla="*/ 18 w 125"/>
                <a:gd name="T15" fmla="*/ 62 h 90"/>
                <a:gd name="T16" fmla="*/ 49 w 125"/>
                <a:gd name="T17" fmla="*/ 51 h 90"/>
                <a:gd name="T18" fmla="*/ 71 w 125"/>
                <a:gd name="T1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90">
                  <a:moveTo>
                    <a:pt x="71" y="55"/>
                  </a:moveTo>
                  <a:cubicBezTo>
                    <a:pt x="84" y="50"/>
                    <a:pt x="94" y="42"/>
                    <a:pt x="99" y="32"/>
                  </a:cubicBezTo>
                  <a:cubicBezTo>
                    <a:pt x="125" y="38"/>
                    <a:pt x="124" y="28"/>
                    <a:pt x="96" y="3"/>
                  </a:cubicBezTo>
                  <a:cubicBezTo>
                    <a:pt x="40" y="0"/>
                    <a:pt x="11" y="13"/>
                    <a:pt x="12" y="42"/>
                  </a:cubicBezTo>
                  <a:cubicBezTo>
                    <a:pt x="5" y="43"/>
                    <a:pt x="1" y="48"/>
                    <a:pt x="1" y="59"/>
                  </a:cubicBezTo>
                  <a:cubicBezTo>
                    <a:pt x="0" y="64"/>
                    <a:pt x="2" y="75"/>
                    <a:pt x="5" y="90"/>
                  </a:cubicBezTo>
                  <a:cubicBezTo>
                    <a:pt x="18" y="86"/>
                    <a:pt x="18" y="86"/>
                    <a:pt x="18" y="86"/>
                  </a:cubicBezTo>
                  <a:cubicBezTo>
                    <a:pt x="18" y="62"/>
                    <a:pt x="18" y="62"/>
                    <a:pt x="18" y="62"/>
                  </a:cubicBezTo>
                  <a:cubicBezTo>
                    <a:pt x="24" y="50"/>
                    <a:pt x="35" y="46"/>
                    <a:pt x="49" y="51"/>
                  </a:cubicBezTo>
                  <a:cubicBezTo>
                    <a:pt x="57" y="53"/>
                    <a:pt x="64" y="55"/>
                    <a:pt x="71" y="55"/>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0" name="Freeform 45"/>
            <p:cNvSpPr/>
            <p:nvPr/>
          </p:nvSpPr>
          <p:spPr bwMode="auto">
            <a:xfrm>
              <a:off x="4017" y="954"/>
              <a:ext cx="104" cy="158"/>
            </a:xfrm>
            <a:custGeom>
              <a:avLst/>
              <a:gdLst>
                <a:gd name="T0" fmla="*/ 13 w 44"/>
                <a:gd name="T1" fmla="*/ 16 h 67"/>
                <a:gd name="T2" fmla="*/ 13 w 44"/>
                <a:gd name="T3" fmla="*/ 40 h 67"/>
                <a:gd name="T4" fmla="*/ 0 w 44"/>
                <a:gd name="T5" fmla="*/ 44 h 67"/>
                <a:gd name="T6" fmla="*/ 2 w 44"/>
                <a:gd name="T7" fmla="*/ 51 h 67"/>
                <a:gd name="T8" fmla="*/ 11 w 44"/>
                <a:gd name="T9" fmla="*/ 51 h 67"/>
                <a:gd name="T10" fmla="*/ 16 w 44"/>
                <a:gd name="T11" fmla="*/ 67 h 67"/>
                <a:gd name="T12" fmla="*/ 17 w 44"/>
                <a:gd name="T13" fmla="*/ 67 h 67"/>
                <a:gd name="T14" fmla="*/ 20 w 44"/>
                <a:gd name="T15" fmla="*/ 54 h 67"/>
                <a:gd name="T16" fmla="*/ 20 w 44"/>
                <a:gd name="T17" fmla="*/ 26 h 67"/>
                <a:gd name="T18" fmla="*/ 44 w 44"/>
                <a:gd name="T19" fmla="*/ 5 h 67"/>
                <a:gd name="T20" fmla="*/ 13 w 44"/>
                <a:gd name="T21"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7">
                  <a:moveTo>
                    <a:pt x="13" y="16"/>
                  </a:moveTo>
                  <a:cubicBezTo>
                    <a:pt x="13" y="40"/>
                    <a:pt x="13" y="40"/>
                    <a:pt x="13" y="40"/>
                  </a:cubicBezTo>
                  <a:cubicBezTo>
                    <a:pt x="0" y="44"/>
                    <a:pt x="0" y="44"/>
                    <a:pt x="0" y="44"/>
                  </a:cubicBezTo>
                  <a:cubicBezTo>
                    <a:pt x="1" y="46"/>
                    <a:pt x="1" y="49"/>
                    <a:pt x="2" y="51"/>
                  </a:cubicBezTo>
                  <a:cubicBezTo>
                    <a:pt x="3" y="48"/>
                    <a:pt x="6" y="48"/>
                    <a:pt x="11" y="51"/>
                  </a:cubicBezTo>
                  <a:cubicBezTo>
                    <a:pt x="16" y="67"/>
                    <a:pt x="16" y="67"/>
                    <a:pt x="16" y="67"/>
                  </a:cubicBezTo>
                  <a:cubicBezTo>
                    <a:pt x="17" y="67"/>
                    <a:pt x="17" y="67"/>
                    <a:pt x="17" y="67"/>
                  </a:cubicBezTo>
                  <a:cubicBezTo>
                    <a:pt x="20" y="54"/>
                    <a:pt x="20" y="54"/>
                    <a:pt x="20" y="54"/>
                  </a:cubicBezTo>
                  <a:cubicBezTo>
                    <a:pt x="20" y="26"/>
                    <a:pt x="20" y="26"/>
                    <a:pt x="20" y="26"/>
                  </a:cubicBezTo>
                  <a:cubicBezTo>
                    <a:pt x="23" y="13"/>
                    <a:pt x="31" y="6"/>
                    <a:pt x="44" y="5"/>
                  </a:cubicBezTo>
                  <a:cubicBezTo>
                    <a:pt x="30" y="0"/>
                    <a:pt x="19" y="4"/>
                    <a:pt x="13" y="16"/>
                  </a:cubicBezTo>
                  <a:close/>
                </a:path>
              </a:pathLst>
            </a:custGeom>
            <a:solidFill>
              <a:srgbClr val="1111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1" name="Freeform 46"/>
            <p:cNvSpPr/>
            <p:nvPr/>
          </p:nvSpPr>
          <p:spPr bwMode="auto">
            <a:xfrm>
              <a:off x="4055" y="1112"/>
              <a:ext cx="2" cy="5"/>
            </a:xfrm>
            <a:custGeom>
              <a:avLst/>
              <a:gdLst>
                <a:gd name="T0" fmla="*/ 0 w 2"/>
                <a:gd name="T1" fmla="*/ 0 h 5"/>
                <a:gd name="T2" fmla="*/ 0 w 2"/>
                <a:gd name="T3" fmla="*/ 5 h 5"/>
                <a:gd name="T4" fmla="*/ 2 w 2"/>
                <a:gd name="T5" fmla="*/ 0 h 5"/>
                <a:gd name="T6" fmla="*/ 0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lnTo>
                    <a:pt x="0" y="5"/>
                  </a:lnTo>
                  <a:lnTo>
                    <a:pt x="2" y="0"/>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2" name="Freeform 47"/>
            <p:cNvSpPr/>
            <p:nvPr/>
          </p:nvSpPr>
          <p:spPr bwMode="auto">
            <a:xfrm>
              <a:off x="4038" y="1247"/>
              <a:ext cx="117" cy="185"/>
            </a:xfrm>
            <a:custGeom>
              <a:avLst/>
              <a:gdLst>
                <a:gd name="T0" fmla="*/ 0 w 49"/>
                <a:gd name="T1" fmla="*/ 10 h 78"/>
                <a:gd name="T2" fmla="*/ 2 w 49"/>
                <a:gd name="T3" fmla="*/ 16 h 78"/>
                <a:gd name="T4" fmla="*/ 26 w 49"/>
                <a:gd name="T5" fmla="*/ 78 h 78"/>
                <a:gd name="T6" fmla="*/ 49 w 49"/>
                <a:gd name="T7" fmla="*/ 57 h 78"/>
                <a:gd name="T8" fmla="*/ 11 w 49"/>
                <a:gd name="T9" fmla="*/ 11 h 78"/>
                <a:gd name="T10" fmla="*/ 11 w 49"/>
                <a:gd name="T11" fmla="*/ 0 h 78"/>
                <a:gd name="T12" fmla="*/ 0 w 49"/>
                <a:gd name="T13" fmla="*/ 10 h 78"/>
              </a:gdLst>
              <a:ahLst/>
              <a:cxnLst>
                <a:cxn ang="0">
                  <a:pos x="T0" y="T1"/>
                </a:cxn>
                <a:cxn ang="0">
                  <a:pos x="T2" y="T3"/>
                </a:cxn>
                <a:cxn ang="0">
                  <a:pos x="T4" y="T5"/>
                </a:cxn>
                <a:cxn ang="0">
                  <a:pos x="T6" y="T7"/>
                </a:cxn>
                <a:cxn ang="0">
                  <a:pos x="T8" y="T9"/>
                </a:cxn>
                <a:cxn ang="0">
                  <a:pos x="T10" y="T11"/>
                </a:cxn>
                <a:cxn ang="0">
                  <a:pos x="T12" y="T13"/>
                </a:cxn>
              </a:cxnLst>
              <a:rect l="0" t="0" r="r" b="b"/>
              <a:pathLst>
                <a:path w="49" h="78">
                  <a:moveTo>
                    <a:pt x="0" y="10"/>
                  </a:moveTo>
                  <a:cubicBezTo>
                    <a:pt x="2" y="16"/>
                    <a:pt x="2" y="16"/>
                    <a:pt x="2" y="16"/>
                  </a:cubicBezTo>
                  <a:cubicBezTo>
                    <a:pt x="26" y="78"/>
                    <a:pt x="26" y="78"/>
                    <a:pt x="26" y="78"/>
                  </a:cubicBezTo>
                  <a:cubicBezTo>
                    <a:pt x="31" y="68"/>
                    <a:pt x="39" y="61"/>
                    <a:pt x="49" y="57"/>
                  </a:cubicBezTo>
                  <a:cubicBezTo>
                    <a:pt x="11" y="11"/>
                    <a:pt x="11" y="11"/>
                    <a:pt x="11" y="11"/>
                  </a:cubicBezTo>
                  <a:cubicBezTo>
                    <a:pt x="11" y="0"/>
                    <a:pt x="11" y="0"/>
                    <a:pt x="11" y="0"/>
                  </a:cubicBezTo>
                  <a:cubicBezTo>
                    <a:pt x="0" y="10"/>
                    <a:pt x="0" y="10"/>
                    <a:pt x="0" y="1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3" name="Freeform 48"/>
            <p:cNvSpPr/>
            <p:nvPr/>
          </p:nvSpPr>
          <p:spPr bwMode="auto">
            <a:xfrm>
              <a:off x="4064" y="1115"/>
              <a:ext cx="233" cy="381"/>
            </a:xfrm>
            <a:custGeom>
              <a:avLst/>
              <a:gdLst>
                <a:gd name="T0" fmla="*/ 0 w 98"/>
                <a:gd name="T1" fmla="*/ 36 h 161"/>
                <a:gd name="T2" fmla="*/ 18 w 98"/>
                <a:gd name="T3" fmla="*/ 60 h 161"/>
                <a:gd name="T4" fmla="*/ 31 w 98"/>
                <a:gd name="T5" fmla="*/ 73 h 161"/>
                <a:gd name="T6" fmla="*/ 75 w 98"/>
                <a:gd name="T7" fmla="*/ 73 h 161"/>
                <a:gd name="T8" fmla="*/ 77 w 98"/>
                <a:gd name="T9" fmla="*/ 70 h 161"/>
                <a:gd name="T10" fmla="*/ 77 w 98"/>
                <a:gd name="T11" fmla="*/ 108 h 161"/>
                <a:gd name="T12" fmla="*/ 83 w 98"/>
                <a:gd name="T13" fmla="*/ 117 h 161"/>
                <a:gd name="T14" fmla="*/ 73 w 98"/>
                <a:gd name="T15" fmla="*/ 153 h 161"/>
                <a:gd name="T16" fmla="*/ 79 w 98"/>
                <a:gd name="T17" fmla="*/ 161 h 161"/>
                <a:gd name="T18" fmla="*/ 96 w 98"/>
                <a:gd name="T19" fmla="*/ 108 h 161"/>
                <a:gd name="T20" fmla="*/ 90 w 98"/>
                <a:gd name="T21" fmla="*/ 96 h 161"/>
                <a:gd name="T22" fmla="*/ 87 w 98"/>
                <a:gd name="T23" fmla="*/ 59 h 161"/>
                <a:gd name="T24" fmla="*/ 87 w 98"/>
                <a:gd name="T25" fmla="*/ 51 h 161"/>
                <a:gd name="T26" fmla="*/ 90 w 98"/>
                <a:gd name="T27" fmla="*/ 47 h 161"/>
                <a:gd name="T28" fmla="*/ 98 w 98"/>
                <a:gd name="T29" fmla="*/ 10 h 161"/>
                <a:gd name="T30" fmla="*/ 98 w 98"/>
                <a:gd name="T31" fmla="*/ 0 h 161"/>
                <a:gd name="T32" fmla="*/ 81 w 98"/>
                <a:gd name="T33" fmla="*/ 41 h 161"/>
                <a:gd name="T34" fmla="*/ 0 w 98"/>
                <a:gd name="T35" fmla="*/ 3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161">
                  <a:moveTo>
                    <a:pt x="0" y="36"/>
                  </a:moveTo>
                  <a:cubicBezTo>
                    <a:pt x="3" y="45"/>
                    <a:pt x="9" y="53"/>
                    <a:pt x="18" y="60"/>
                  </a:cubicBezTo>
                  <a:cubicBezTo>
                    <a:pt x="31" y="73"/>
                    <a:pt x="31" y="73"/>
                    <a:pt x="31" y="73"/>
                  </a:cubicBezTo>
                  <a:cubicBezTo>
                    <a:pt x="47" y="88"/>
                    <a:pt x="62" y="88"/>
                    <a:pt x="75" y="73"/>
                  </a:cubicBezTo>
                  <a:cubicBezTo>
                    <a:pt x="77" y="70"/>
                    <a:pt x="77" y="70"/>
                    <a:pt x="77" y="70"/>
                  </a:cubicBezTo>
                  <a:cubicBezTo>
                    <a:pt x="77" y="108"/>
                    <a:pt x="77" y="108"/>
                    <a:pt x="77" y="108"/>
                  </a:cubicBezTo>
                  <a:cubicBezTo>
                    <a:pt x="83" y="117"/>
                    <a:pt x="83" y="117"/>
                    <a:pt x="83" y="117"/>
                  </a:cubicBezTo>
                  <a:cubicBezTo>
                    <a:pt x="73" y="153"/>
                    <a:pt x="73" y="153"/>
                    <a:pt x="73" y="153"/>
                  </a:cubicBezTo>
                  <a:cubicBezTo>
                    <a:pt x="79" y="161"/>
                    <a:pt x="79" y="161"/>
                    <a:pt x="79" y="161"/>
                  </a:cubicBezTo>
                  <a:cubicBezTo>
                    <a:pt x="96" y="108"/>
                    <a:pt x="96" y="108"/>
                    <a:pt x="96" y="108"/>
                  </a:cubicBezTo>
                  <a:cubicBezTo>
                    <a:pt x="90" y="96"/>
                    <a:pt x="90" y="96"/>
                    <a:pt x="90" y="96"/>
                  </a:cubicBezTo>
                  <a:cubicBezTo>
                    <a:pt x="87" y="59"/>
                    <a:pt x="87" y="59"/>
                    <a:pt x="87" y="59"/>
                  </a:cubicBezTo>
                  <a:cubicBezTo>
                    <a:pt x="87" y="51"/>
                    <a:pt x="87" y="51"/>
                    <a:pt x="87" y="51"/>
                  </a:cubicBezTo>
                  <a:cubicBezTo>
                    <a:pt x="90" y="47"/>
                    <a:pt x="90" y="47"/>
                    <a:pt x="90" y="47"/>
                  </a:cubicBezTo>
                  <a:cubicBezTo>
                    <a:pt x="95" y="35"/>
                    <a:pt x="97" y="23"/>
                    <a:pt x="98" y="10"/>
                  </a:cubicBezTo>
                  <a:cubicBezTo>
                    <a:pt x="98" y="6"/>
                    <a:pt x="98" y="3"/>
                    <a:pt x="98" y="0"/>
                  </a:cubicBezTo>
                  <a:cubicBezTo>
                    <a:pt x="81" y="41"/>
                    <a:pt x="81" y="41"/>
                    <a:pt x="81" y="41"/>
                  </a:cubicBezTo>
                  <a:cubicBezTo>
                    <a:pt x="68" y="83"/>
                    <a:pt x="41" y="81"/>
                    <a:pt x="0" y="36"/>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4" name="Freeform 49"/>
            <p:cNvSpPr/>
            <p:nvPr/>
          </p:nvSpPr>
          <p:spPr bwMode="auto">
            <a:xfrm>
              <a:off x="4064" y="1200"/>
              <a:ext cx="198" cy="277"/>
            </a:xfrm>
            <a:custGeom>
              <a:avLst/>
              <a:gdLst>
                <a:gd name="T0" fmla="*/ 18 w 83"/>
                <a:gd name="T1" fmla="*/ 24 h 117"/>
                <a:gd name="T2" fmla="*/ 0 w 83"/>
                <a:gd name="T3" fmla="*/ 0 h 117"/>
                <a:gd name="T4" fmla="*/ 0 w 83"/>
                <a:gd name="T5" fmla="*/ 20 h 117"/>
                <a:gd name="T6" fmla="*/ 0 w 83"/>
                <a:gd name="T7" fmla="*/ 31 h 117"/>
                <a:gd name="T8" fmla="*/ 38 w 83"/>
                <a:gd name="T9" fmla="*/ 77 h 117"/>
                <a:gd name="T10" fmla="*/ 73 w 83"/>
                <a:gd name="T11" fmla="*/ 117 h 117"/>
                <a:gd name="T12" fmla="*/ 83 w 83"/>
                <a:gd name="T13" fmla="*/ 81 h 117"/>
                <a:gd name="T14" fmla="*/ 77 w 83"/>
                <a:gd name="T15" fmla="*/ 72 h 117"/>
                <a:gd name="T16" fmla="*/ 77 w 83"/>
                <a:gd name="T17" fmla="*/ 34 h 117"/>
                <a:gd name="T18" fmla="*/ 75 w 83"/>
                <a:gd name="T19" fmla="*/ 37 h 117"/>
                <a:gd name="T20" fmla="*/ 31 w 83"/>
                <a:gd name="T21" fmla="*/ 37 h 117"/>
                <a:gd name="T22" fmla="*/ 18 w 83"/>
                <a:gd name="T23" fmla="*/ 2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17">
                  <a:moveTo>
                    <a:pt x="18" y="24"/>
                  </a:moveTo>
                  <a:cubicBezTo>
                    <a:pt x="9" y="17"/>
                    <a:pt x="3" y="9"/>
                    <a:pt x="0" y="0"/>
                  </a:cubicBezTo>
                  <a:cubicBezTo>
                    <a:pt x="0" y="20"/>
                    <a:pt x="0" y="20"/>
                    <a:pt x="0" y="20"/>
                  </a:cubicBezTo>
                  <a:cubicBezTo>
                    <a:pt x="0" y="31"/>
                    <a:pt x="0" y="31"/>
                    <a:pt x="0" y="31"/>
                  </a:cubicBezTo>
                  <a:cubicBezTo>
                    <a:pt x="38" y="77"/>
                    <a:pt x="38" y="77"/>
                    <a:pt x="38" y="77"/>
                  </a:cubicBezTo>
                  <a:cubicBezTo>
                    <a:pt x="73" y="117"/>
                    <a:pt x="73" y="117"/>
                    <a:pt x="73" y="117"/>
                  </a:cubicBezTo>
                  <a:cubicBezTo>
                    <a:pt x="83" y="81"/>
                    <a:pt x="83" y="81"/>
                    <a:pt x="83" y="81"/>
                  </a:cubicBezTo>
                  <a:cubicBezTo>
                    <a:pt x="77" y="72"/>
                    <a:pt x="77" y="72"/>
                    <a:pt x="77" y="72"/>
                  </a:cubicBezTo>
                  <a:cubicBezTo>
                    <a:pt x="77" y="34"/>
                    <a:pt x="77" y="34"/>
                    <a:pt x="77" y="34"/>
                  </a:cubicBezTo>
                  <a:cubicBezTo>
                    <a:pt x="75" y="37"/>
                    <a:pt x="75" y="37"/>
                    <a:pt x="75" y="37"/>
                  </a:cubicBezTo>
                  <a:cubicBezTo>
                    <a:pt x="62" y="52"/>
                    <a:pt x="47" y="52"/>
                    <a:pt x="31" y="37"/>
                  </a:cubicBezTo>
                  <a:cubicBezTo>
                    <a:pt x="18" y="24"/>
                    <a:pt x="18" y="24"/>
                    <a:pt x="18" y="24"/>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5" name="Freeform 50"/>
            <p:cNvSpPr/>
            <p:nvPr/>
          </p:nvSpPr>
          <p:spPr bwMode="auto">
            <a:xfrm>
              <a:off x="4271" y="1254"/>
              <a:ext cx="69" cy="164"/>
            </a:xfrm>
            <a:custGeom>
              <a:avLst/>
              <a:gdLst>
                <a:gd name="T0" fmla="*/ 45 w 69"/>
                <a:gd name="T1" fmla="*/ 67 h 164"/>
                <a:gd name="T2" fmla="*/ 36 w 69"/>
                <a:gd name="T3" fmla="*/ 38 h 164"/>
                <a:gd name="T4" fmla="*/ 0 w 69"/>
                <a:gd name="T5" fmla="*/ 0 h 164"/>
                <a:gd name="T6" fmla="*/ 7 w 69"/>
                <a:gd name="T7" fmla="*/ 88 h 164"/>
                <a:gd name="T8" fmla="*/ 21 w 69"/>
                <a:gd name="T9" fmla="*/ 116 h 164"/>
                <a:gd name="T10" fmla="*/ 69 w 69"/>
                <a:gd name="T11" fmla="*/ 164 h 164"/>
                <a:gd name="T12" fmla="*/ 45 w 69"/>
                <a:gd name="T13" fmla="*/ 67 h 164"/>
                <a:gd name="T14" fmla="*/ 45 w 69"/>
                <a:gd name="T15" fmla="*/ 67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64">
                  <a:moveTo>
                    <a:pt x="45" y="67"/>
                  </a:moveTo>
                  <a:lnTo>
                    <a:pt x="36" y="38"/>
                  </a:lnTo>
                  <a:lnTo>
                    <a:pt x="0" y="0"/>
                  </a:lnTo>
                  <a:lnTo>
                    <a:pt x="7" y="88"/>
                  </a:lnTo>
                  <a:lnTo>
                    <a:pt x="21" y="116"/>
                  </a:lnTo>
                  <a:lnTo>
                    <a:pt x="69" y="164"/>
                  </a:lnTo>
                  <a:lnTo>
                    <a:pt x="45" y="67"/>
                  </a:lnTo>
                  <a:lnTo>
                    <a:pt x="45" y="6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6" name="Freeform 51"/>
            <p:cNvSpPr>
              <a:spLocks noEditPoints="1"/>
            </p:cNvSpPr>
            <p:nvPr/>
          </p:nvSpPr>
          <p:spPr bwMode="auto">
            <a:xfrm>
              <a:off x="3654" y="1297"/>
              <a:ext cx="717" cy="1172"/>
            </a:xfrm>
            <a:custGeom>
              <a:avLst/>
              <a:gdLst>
                <a:gd name="T0" fmla="*/ 158 w 302"/>
                <a:gd name="T1" fmla="*/ 0 h 495"/>
                <a:gd name="T2" fmla="*/ 5 w 302"/>
                <a:gd name="T3" fmla="*/ 229 h 495"/>
                <a:gd name="T4" fmla="*/ 109 w 302"/>
                <a:gd name="T5" fmla="*/ 407 h 495"/>
                <a:gd name="T6" fmla="*/ 142 w 302"/>
                <a:gd name="T7" fmla="*/ 408 h 495"/>
                <a:gd name="T8" fmla="*/ 166 w 302"/>
                <a:gd name="T9" fmla="*/ 438 h 495"/>
                <a:gd name="T10" fmla="*/ 173 w 302"/>
                <a:gd name="T11" fmla="*/ 436 h 495"/>
                <a:gd name="T12" fmla="*/ 195 w 302"/>
                <a:gd name="T13" fmla="*/ 424 h 495"/>
                <a:gd name="T14" fmla="*/ 130 w 302"/>
                <a:gd name="T15" fmla="*/ 357 h 495"/>
                <a:gd name="T16" fmla="*/ 65 w 302"/>
                <a:gd name="T17" fmla="*/ 257 h 495"/>
                <a:gd name="T18" fmla="*/ 138 w 302"/>
                <a:gd name="T19" fmla="*/ 139 h 495"/>
                <a:gd name="T20" fmla="*/ 117 w 302"/>
                <a:gd name="T21" fmla="*/ 232 h 495"/>
                <a:gd name="T22" fmla="*/ 139 w 302"/>
                <a:gd name="T23" fmla="*/ 290 h 495"/>
                <a:gd name="T24" fmla="*/ 152 w 302"/>
                <a:gd name="T25" fmla="*/ 348 h 495"/>
                <a:gd name="T26" fmla="*/ 237 w 302"/>
                <a:gd name="T27" fmla="*/ 395 h 495"/>
                <a:gd name="T28" fmla="*/ 259 w 302"/>
                <a:gd name="T29" fmla="*/ 436 h 495"/>
                <a:gd name="T30" fmla="*/ 302 w 302"/>
                <a:gd name="T31" fmla="*/ 454 h 495"/>
                <a:gd name="T32" fmla="*/ 243 w 302"/>
                <a:gd name="T33" fmla="*/ 90 h 495"/>
                <a:gd name="T34" fmla="*/ 183 w 302"/>
                <a:gd name="T35" fmla="*/ 71 h 495"/>
                <a:gd name="T36" fmla="*/ 160 w 302"/>
                <a:gd name="T37" fmla="*/ 19 h 495"/>
                <a:gd name="T38" fmla="*/ 21 w 302"/>
                <a:gd name="T39" fmla="*/ 218 h 495"/>
                <a:gd name="T40" fmla="*/ 122 w 302"/>
                <a:gd name="T41" fmla="*/ 396 h 495"/>
                <a:gd name="T42" fmla="*/ 180 w 302"/>
                <a:gd name="T43" fmla="*/ 429 h 495"/>
                <a:gd name="T44" fmla="*/ 172 w 302"/>
                <a:gd name="T45" fmla="*/ 432 h 495"/>
                <a:gd name="T46" fmla="*/ 167 w 302"/>
                <a:gd name="T47" fmla="*/ 434 h 495"/>
                <a:gd name="T48" fmla="*/ 143 w 302"/>
                <a:gd name="T49" fmla="*/ 405 h 495"/>
                <a:gd name="T50" fmla="*/ 119 w 302"/>
                <a:gd name="T51" fmla="*/ 411 h 495"/>
                <a:gd name="T52" fmla="*/ 48 w 302"/>
                <a:gd name="T53" fmla="*/ 338 h 495"/>
                <a:gd name="T54" fmla="*/ 8 w 302"/>
                <a:gd name="T55" fmla="*/ 230 h 495"/>
                <a:gd name="T56" fmla="*/ 156 w 302"/>
                <a:gd name="T57" fmla="*/ 6 h 495"/>
                <a:gd name="T58" fmla="*/ 133 w 302"/>
                <a:gd name="T59" fmla="*/ 257 h 495"/>
                <a:gd name="T60" fmla="*/ 136 w 302"/>
                <a:gd name="T61" fmla="*/ 316 h 495"/>
                <a:gd name="T62" fmla="*/ 147 w 302"/>
                <a:gd name="T63" fmla="*/ 291 h 495"/>
                <a:gd name="T64" fmla="*/ 124 w 302"/>
                <a:gd name="T65" fmla="*/ 230 h 495"/>
                <a:gd name="T66" fmla="*/ 122 w 302"/>
                <a:gd name="T67" fmla="*/ 20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2" h="495">
                  <a:moveTo>
                    <a:pt x="183" y="71"/>
                  </a:moveTo>
                  <a:cubicBezTo>
                    <a:pt x="158" y="0"/>
                    <a:pt x="158" y="0"/>
                    <a:pt x="158" y="0"/>
                  </a:cubicBezTo>
                  <a:cubicBezTo>
                    <a:pt x="131" y="19"/>
                    <a:pt x="100" y="35"/>
                    <a:pt x="65" y="47"/>
                  </a:cubicBezTo>
                  <a:cubicBezTo>
                    <a:pt x="35" y="106"/>
                    <a:pt x="15" y="167"/>
                    <a:pt x="5" y="229"/>
                  </a:cubicBezTo>
                  <a:cubicBezTo>
                    <a:pt x="0" y="280"/>
                    <a:pt x="14" y="318"/>
                    <a:pt x="46" y="341"/>
                  </a:cubicBezTo>
                  <a:cubicBezTo>
                    <a:pt x="109" y="407"/>
                    <a:pt x="109" y="407"/>
                    <a:pt x="109" y="407"/>
                  </a:cubicBezTo>
                  <a:cubicBezTo>
                    <a:pt x="117" y="415"/>
                    <a:pt x="117" y="415"/>
                    <a:pt x="117" y="415"/>
                  </a:cubicBezTo>
                  <a:cubicBezTo>
                    <a:pt x="142" y="408"/>
                    <a:pt x="142" y="408"/>
                    <a:pt x="142" y="408"/>
                  </a:cubicBezTo>
                  <a:cubicBezTo>
                    <a:pt x="150" y="418"/>
                    <a:pt x="150" y="418"/>
                    <a:pt x="150" y="418"/>
                  </a:cubicBezTo>
                  <a:cubicBezTo>
                    <a:pt x="166" y="438"/>
                    <a:pt x="166" y="438"/>
                    <a:pt x="166" y="438"/>
                  </a:cubicBezTo>
                  <a:cubicBezTo>
                    <a:pt x="168" y="437"/>
                    <a:pt x="171" y="437"/>
                    <a:pt x="173" y="436"/>
                  </a:cubicBezTo>
                  <a:cubicBezTo>
                    <a:pt x="173" y="436"/>
                    <a:pt x="173" y="436"/>
                    <a:pt x="173" y="436"/>
                  </a:cubicBezTo>
                  <a:cubicBezTo>
                    <a:pt x="180" y="433"/>
                    <a:pt x="186" y="431"/>
                    <a:pt x="191" y="427"/>
                  </a:cubicBezTo>
                  <a:cubicBezTo>
                    <a:pt x="192" y="426"/>
                    <a:pt x="193" y="425"/>
                    <a:pt x="195" y="424"/>
                  </a:cubicBezTo>
                  <a:cubicBezTo>
                    <a:pt x="202" y="418"/>
                    <a:pt x="207" y="410"/>
                    <a:pt x="211" y="401"/>
                  </a:cubicBezTo>
                  <a:cubicBezTo>
                    <a:pt x="130" y="357"/>
                    <a:pt x="130" y="357"/>
                    <a:pt x="130" y="357"/>
                  </a:cubicBezTo>
                  <a:cubicBezTo>
                    <a:pt x="87" y="299"/>
                    <a:pt x="87" y="299"/>
                    <a:pt x="87" y="299"/>
                  </a:cubicBezTo>
                  <a:cubicBezTo>
                    <a:pt x="65" y="257"/>
                    <a:pt x="65" y="257"/>
                    <a:pt x="65" y="257"/>
                  </a:cubicBezTo>
                  <a:cubicBezTo>
                    <a:pt x="110" y="175"/>
                    <a:pt x="110" y="175"/>
                    <a:pt x="110" y="175"/>
                  </a:cubicBezTo>
                  <a:cubicBezTo>
                    <a:pt x="138" y="139"/>
                    <a:pt x="138" y="139"/>
                    <a:pt x="138" y="139"/>
                  </a:cubicBezTo>
                  <a:cubicBezTo>
                    <a:pt x="106" y="217"/>
                    <a:pt x="106" y="217"/>
                    <a:pt x="106" y="217"/>
                  </a:cubicBezTo>
                  <a:cubicBezTo>
                    <a:pt x="117" y="232"/>
                    <a:pt x="117" y="232"/>
                    <a:pt x="117" y="232"/>
                  </a:cubicBezTo>
                  <a:cubicBezTo>
                    <a:pt x="117" y="262"/>
                    <a:pt x="117" y="262"/>
                    <a:pt x="117" y="262"/>
                  </a:cubicBezTo>
                  <a:cubicBezTo>
                    <a:pt x="139" y="290"/>
                    <a:pt x="139" y="290"/>
                    <a:pt x="139" y="290"/>
                  </a:cubicBezTo>
                  <a:cubicBezTo>
                    <a:pt x="122" y="305"/>
                    <a:pt x="122" y="305"/>
                    <a:pt x="122" y="305"/>
                  </a:cubicBezTo>
                  <a:cubicBezTo>
                    <a:pt x="152" y="348"/>
                    <a:pt x="152" y="348"/>
                    <a:pt x="152" y="348"/>
                  </a:cubicBezTo>
                  <a:cubicBezTo>
                    <a:pt x="215" y="385"/>
                    <a:pt x="215" y="385"/>
                    <a:pt x="215" y="385"/>
                  </a:cubicBezTo>
                  <a:cubicBezTo>
                    <a:pt x="237" y="395"/>
                    <a:pt x="237" y="395"/>
                    <a:pt x="237" y="395"/>
                  </a:cubicBezTo>
                  <a:cubicBezTo>
                    <a:pt x="266" y="427"/>
                    <a:pt x="266" y="427"/>
                    <a:pt x="266" y="427"/>
                  </a:cubicBezTo>
                  <a:cubicBezTo>
                    <a:pt x="266" y="434"/>
                    <a:pt x="264" y="437"/>
                    <a:pt x="259" y="436"/>
                  </a:cubicBezTo>
                  <a:cubicBezTo>
                    <a:pt x="260" y="463"/>
                    <a:pt x="265" y="483"/>
                    <a:pt x="275" y="495"/>
                  </a:cubicBezTo>
                  <a:cubicBezTo>
                    <a:pt x="302" y="454"/>
                    <a:pt x="302" y="454"/>
                    <a:pt x="302" y="454"/>
                  </a:cubicBezTo>
                  <a:cubicBezTo>
                    <a:pt x="276" y="211"/>
                    <a:pt x="276" y="211"/>
                    <a:pt x="276" y="211"/>
                  </a:cubicBezTo>
                  <a:cubicBezTo>
                    <a:pt x="243" y="90"/>
                    <a:pt x="243" y="90"/>
                    <a:pt x="243" y="90"/>
                  </a:cubicBezTo>
                  <a:cubicBezTo>
                    <a:pt x="208" y="50"/>
                    <a:pt x="208" y="50"/>
                    <a:pt x="208" y="50"/>
                  </a:cubicBezTo>
                  <a:cubicBezTo>
                    <a:pt x="183" y="71"/>
                    <a:pt x="183" y="71"/>
                    <a:pt x="183" y="71"/>
                  </a:cubicBezTo>
                  <a:close/>
                  <a:moveTo>
                    <a:pt x="156" y="6"/>
                  </a:moveTo>
                  <a:cubicBezTo>
                    <a:pt x="160" y="19"/>
                    <a:pt x="160" y="19"/>
                    <a:pt x="160" y="19"/>
                  </a:cubicBezTo>
                  <a:cubicBezTo>
                    <a:pt x="72" y="67"/>
                    <a:pt x="72" y="67"/>
                    <a:pt x="72" y="67"/>
                  </a:cubicBezTo>
                  <a:cubicBezTo>
                    <a:pt x="21" y="218"/>
                    <a:pt x="21" y="218"/>
                    <a:pt x="21" y="218"/>
                  </a:cubicBezTo>
                  <a:cubicBezTo>
                    <a:pt x="10" y="257"/>
                    <a:pt x="23" y="296"/>
                    <a:pt x="61" y="335"/>
                  </a:cubicBezTo>
                  <a:cubicBezTo>
                    <a:pt x="122" y="396"/>
                    <a:pt x="122" y="396"/>
                    <a:pt x="122" y="396"/>
                  </a:cubicBezTo>
                  <a:cubicBezTo>
                    <a:pt x="150" y="396"/>
                    <a:pt x="150" y="396"/>
                    <a:pt x="150" y="396"/>
                  </a:cubicBezTo>
                  <a:cubicBezTo>
                    <a:pt x="180" y="429"/>
                    <a:pt x="180" y="429"/>
                    <a:pt x="180" y="429"/>
                  </a:cubicBezTo>
                  <a:cubicBezTo>
                    <a:pt x="177" y="430"/>
                    <a:pt x="175" y="431"/>
                    <a:pt x="172" y="432"/>
                  </a:cubicBezTo>
                  <a:cubicBezTo>
                    <a:pt x="172" y="432"/>
                    <a:pt x="172" y="432"/>
                    <a:pt x="172" y="432"/>
                  </a:cubicBezTo>
                  <a:cubicBezTo>
                    <a:pt x="172" y="432"/>
                    <a:pt x="172" y="432"/>
                    <a:pt x="172" y="432"/>
                  </a:cubicBezTo>
                  <a:cubicBezTo>
                    <a:pt x="170" y="433"/>
                    <a:pt x="169" y="433"/>
                    <a:pt x="167" y="434"/>
                  </a:cubicBezTo>
                  <a:cubicBezTo>
                    <a:pt x="145" y="406"/>
                    <a:pt x="145" y="406"/>
                    <a:pt x="145" y="406"/>
                  </a:cubicBezTo>
                  <a:cubicBezTo>
                    <a:pt x="144" y="405"/>
                    <a:pt x="144" y="405"/>
                    <a:pt x="143" y="405"/>
                  </a:cubicBezTo>
                  <a:cubicBezTo>
                    <a:pt x="142" y="404"/>
                    <a:pt x="141" y="404"/>
                    <a:pt x="141" y="405"/>
                  </a:cubicBezTo>
                  <a:cubicBezTo>
                    <a:pt x="119" y="411"/>
                    <a:pt x="119" y="411"/>
                    <a:pt x="119" y="411"/>
                  </a:cubicBezTo>
                  <a:cubicBezTo>
                    <a:pt x="49" y="338"/>
                    <a:pt x="49" y="338"/>
                    <a:pt x="49" y="338"/>
                  </a:cubicBezTo>
                  <a:cubicBezTo>
                    <a:pt x="49" y="338"/>
                    <a:pt x="49" y="338"/>
                    <a:pt x="48" y="338"/>
                  </a:cubicBezTo>
                  <a:cubicBezTo>
                    <a:pt x="17" y="315"/>
                    <a:pt x="4" y="279"/>
                    <a:pt x="8" y="230"/>
                  </a:cubicBezTo>
                  <a:cubicBezTo>
                    <a:pt x="8" y="230"/>
                    <a:pt x="8" y="230"/>
                    <a:pt x="8" y="230"/>
                  </a:cubicBezTo>
                  <a:cubicBezTo>
                    <a:pt x="19" y="169"/>
                    <a:pt x="39" y="109"/>
                    <a:pt x="68" y="50"/>
                  </a:cubicBezTo>
                  <a:cubicBezTo>
                    <a:pt x="101" y="38"/>
                    <a:pt x="130" y="24"/>
                    <a:pt x="156" y="6"/>
                  </a:cubicBezTo>
                  <a:close/>
                  <a:moveTo>
                    <a:pt x="133" y="226"/>
                  </a:moveTo>
                  <a:cubicBezTo>
                    <a:pt x="133" y="257"/>
                    <a:pt x="133" y="257"/>
                    <a:pt x="133" y="257"/>
                  </a:cubicBezTo>
                  <a:cubicBezTo>
                    <a:pt x="161" y="294"/>
                    <a:pt x="161" y="294"/>
                    <a:pt x="161" y="294"/>
                  </a:cubicBezTo>
                  <a:cubicBezTo>
                    <a:pt x="136" y="316"/>
                    <a:pt x="136" y="316"/>
                    <a:pt x="136" y="316"/>
                  </a:cubicBezTo>
                  <a:cubicBezTo>
                    <a:pt x="130" y="308"/>
                    <a:pt x="130" y="308"/>
                    <a:pt x="130" y="308"/>
                  </a:cubicBezTo>
                  <a:cubicBezTo>
                    <a:pt x="147" y="291"/>
                    <a:pt x="147" y="291"/>
                    <a:pt x="147" y="291"/>
                  </a:cubicBezTo>
                  <a:cubicBezTo>
                    <a:pt x="124" y="261"/>
                    <a:pt x="124" y="261"/>
                    <a:pt x="124" y="261"/>
                  </a:cubicBezTo>
                  <a:cubicBezTo>
                    <a:pt x="124" y="230"/>
                    <a:pt x="124" y="230"/>
                    <a:pt x="124" y="230"/>
                  </a:cubicBezTo>
                  <a:cubicBezTo>
                    <a:pt x="115" y="214"/>
                    <a:pt x="115" y="214"/>
                    <a:pt x="115" y="214"/>
                  </a:cubicBezTo>
                  <a:cubicBezTo>
                    <a:pt x="122" y="201"/>
                    <a:pt x="122" y="201"/>
                    <a:pt x="122" y="201"/>
                  </a:cubicBezTo>
                  <a:cubicBezTo>
                    <a:pt x="133" y="226"/>
                    <a:pt x="133" y="226"/>
                    <a:pt x="133" y="226"/>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7" name="Freeform 52"/>
            <p:cNvSpPr/>
            <p:nvPr/>
          </p:nvSpPr>
          <p:spPr bwMode="auto">
            <a:xfrm>
              <a:off x="3663" y="1311"/>
              <a:ext cx="418" cy="1013"/>
            </a:xfrm>
            <a:custGeom>
              <a:avLst/>
              <a:gdLst>
                <a:gd name="T0" fmla="*/ 156 w 176"/>
                <a:gd name="T1" fmla="*/ 13 h 428"/>
                <a:gd name="T2" fmla="*/ 152 w 176"/>
                <a:gd name="T3" fmla="*/ 0 h 428"/>
                <a:gd name="T4" fmla="*/ 64 w 176"/>
                <a:gd name="T5" fmla="*/ 44 h 428"/>
                <a:gd name="T6" fmla="*/ 4 w 176"/>
                <a:gd name="T7" fmla="*/ 224 h 428"/>
                <a:gd name="T8" fmla="*/ 4 w 176"/>
                <a:gd name="T9" fmla="*/ 224 h 428"/>
                <a:gd name="T10" fmla="*/ 44 w 176"/>
                <a:gd name="T11" fmla="*/ 332 h 428"/>
                <a:gd name="T12" fmla="*/ 45 w 176"/>
                <a:gd name="T13" fmla="*/ 332 h 428"/>
                <a:gd name="T14" fmla="*/ 115 w 176"/>
                <a:gd name="T15" fmla="*/ 405 h 428"/>
                <a:gd name="T16" fmla="*/ 137 w 176"/>
                <a:gd name="T17" fmla="*/ 399 h 428"/>
                <a:gd name="T18" fmla="*/ 139 w 176"/>
                <a:gd name="T19" fmla="*/ 399 h 428"/>
                <a:gd name="T20" fmla="*/ 141 w 176"/>
                <a:gd name="T21" fmla="*/ 400 h 428"/>
                <a:gd name="T22" fmla="*/ 163 w 176"/>
                <a:gd name="T23" fmla="*/ 428 h 428"/>
                <a:gd name="T24" fmla="*/ 168 w 176"/>
                <a:gd name="T25" fmla="*/ 426 h 428"/>
                <a:gd name="T26" fmla="*/ 168 w 176"/>
                <a:gd name="T27" fmla="*/ 426 h 428"/>
                <a:gd name="T28" fmla="*/ 168 w 176"/>
                <a:gd name="T29" fmla="*/ 426 h 428"/>
                <a:gd name="T30" fmla="*/ 176 w 176"/>
                <a:gd name="T31" fmla="*/ 423 h 428"/>
                <a:gd name="T32" fmla="*/ 146 w 176"/>
                <a:gd name="T33" fmla="*/ 390 h 428"/>
                <a:gd name="T34" fmla="*/ 118 w 176"/>
                <a:gd name="T35" fmla="*/ 390 h 428"/>
                <a:gd name="T36" fmla="*/ 57 w 176"/>
                <a:gd name="T37" fmla="*/ 329 h 428"/>
                <a:gd name="T38" fmla="*/ 17 w 176"/>
                <a:gd name="T39" fmla="*/ 212 h 428"/>
                <a:gd name="T40" fmla="*/ 68 w 176"/>
                <a:gd name="T41" fmla="*/ 61 h 428"/>
                <a:gd name="T42" fmla="*/ 156 w 176"/>
                <a:gd name="T43" fmla="*/ 1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428">
                  <a:moveTo>
                    <a:pt x="156" y="13"/>
                  </a:moveTo>
                  <a:cubicBezTo>
                    <a:pt x="152" y="0"/>
                    <a:pt x="152" y="0"/>
                    <a:pt x="152" y="0"/>
                  </a:cubicBezTo>
                  <a:cubicBezTo>
                    <a:pt x="126" y="18"/>
                    <a:pt x="97" y="32"/>
                    <a:pt x="64" y="44"/>
                  </a:cubicBezTo>
                  <a:cubicBezTo>
                    <a:pt x="35" y="103"/>
                    <a:pt x="15" y="163"/>
                    <a:pt x="4" y="224"/>
                  </a:cubicBezTo>
                  <a:cubicBezTo>
                    <a:pt x="4" y="224"/>
                    <a:pt x="4" y="224"/>
                    <a:pt x="4" y="224"/>
                  </a:cubicBezTo>
                  <a:cubicBezTo>
                    <a:pt x="0" y="273"/>
                    <a:pt x="13" y="309"/>
                    <a:pt x="44" y="332"/>
                  </a:cubicBezTo>
                  <a:cubicBezTo>
                    <a:pt x="45" y="332"/>
                    <a:pt x="45" y="332"/>
                    <a:pt x="45" y="332"/>
                  </a:cubicBezTo>
                  <a:cubicBezTo>
                    <a:pt x="115" y="405"/>
                    <a:pt x="115" y="405"/>
                    <a:pt x="115" y="405"/>
                  </a:cubicBezTo>
                  <a:cubicBezTo>
                    <a:pt x="137" y="399"/>
                    <a:pt x="137" y="399"/>
                    <a:pt x="137" y="399"/>
                  </a:cubicBezTo>
                  <a:cubicBezTo>
                    <a:pt x="137" y="398"/>
                    <a:pt x="138" y="398"/>
                    <a:pt x="139" y="399"/>
                  </a:cubicBezTo>
                  <a:cubicBezTo>
                    <a:pt x="140" y="399"/>
                    <a:pt x="140" y="399"/>
                    <a:pt x="141" y="400"/>
                  </a:cubicBezTo>
                  <a:cubicBezTo>
                    <a:pt x="163" y="428"/>
                    <a:pt x="163" y="428"/>
                    <a:pt x="163" y="428"/>
                  </a:cubicBezTo>
                  <a:cubicBezTo>
                    <a:pt x="165" y="427"/>
                    <a:pt x="166" y="427"/>
                    <a:pt x="168" y="426"/>
                  </a:cubicBezTo>
                  <a:cubicBezTo>
                    <a:pt x="168" y="426"/>
                    <a:pt x="168" y="426"/>
                    <a:pt x="168" y="426"/>
                  </a:cubicBezTo>
                  <a:cubicBezTo>
                    <a:pt x="168" y="426"/>
                    <a:pt x="168" y="426"/>
                    <a:pt x="168" y="426"/>
                  </a:cubicBezTo>
                  <a:cubicBezTo>
                    <a:pt x="171" y="425"/>
                    <a:pt x="173" y="424"/>
                    <a:pt x="176" y="423"/>
                  </a:cubicBezTo>
                  <a:cubicBezTo>
                    <a:pt x="146" y="390"/>
                    <a:pt x="146" y="390"/>
                    <a:pt x="146" y="390"/>
                  </a:cubicBezTo>
                  <a:cubicBezTo>
                    <a:pt x="118" y="390"/>
                    <a:pt x="118" y="390"/>
                    <a:pt x="118" y="390"/>
                  </a:cubicBezTo>
                  <a:cubicBezTo>
                    <a:pt x="57" y="329"/>
                    <a:pt x="57" y="329"/>
                    <a:pt x="57" y="329"/>
                  </a:cubicBezTo>
                  <a:cubicBezTo>
                    <a:pt x="19" y="290"/>
                    <a:pt x="6" y="251"/>
                    <a:pt x="17" y="212"/>
                  </a:cubicBezTo>
                  <a:cubicBezTo>
                    <a:pt x="68" y="61"/>
                    <a:pt x="68" y="61"/>
                    <a:pt x="68" y="61"/>
                  </a:cubicBezTo>
                  <a:cubicBezTo>
                    <a:pt x="156" y="13"/>
                    <a:pt x="156" y="13"/>
                    <a:pt x="156" y="13"/>
                  </a:cubicBezTo>
                  <a:close/>
                </a:path>
              </a:pathLst>
            </a:custGeom>
            <a:solidFill>
              <a:srgbClr val="DFE8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8" name="Freeform 53"/>
            <p:cNvSpPr/>
            <p:nvPr/>
          </p:nvSpPr>
          <p:spPr bwMode="auto">
            <a:xfrm>
              <a:off x="3927" y="1773"/>
              <a:ext cx="109" cy="272"/>
            </a:xfrm>
            <a:custGeom>
              <a:avLst/>
              <a:gdLst>
                <a:gd name="T0" fmla="*/ 42 w 109"/>
                <a:gd name="T1" fmla="*/ 132 h 272"/>
                <a:gd name="T2" fmla="*/ 42 w 109"/>
                <a:gd name="T3" fmla="*/ 59 h 272"/>
                <a:gd name="T4" fmla="*/ 16 w 109"/>
                <a:gd name="T5" fmla="*/ 0 h 272"/>
                <a:gd name="T6" fmla="*/ 0 w 109"/>
                <a:gd name="T7" fmla="*/ 31 h 272"/>
                <a:gd name="T8" fmla="*/ 21 w 109"/>
                <a:gd name="T9" fmla="*/ 68 h 272"/>
                <a:gd name="T10" fmla="*/ 21 w 109"/>
                <a:gd name="T11" fmla="*/ 142 h 272"/>
                <a:gd name="T12" fmla="*/ 76 w 109"/>
                <a:gd name="T13" fmla="*/ 213 h 272"/>
                <a:gd name="T14" fmla="*/ 35 w 109"/>
                <a:gd name="T15" fmla="*/ 253 h 272"/>
                <a:gd name="T16" fmla="*/ 50 w 109"/>
                <a:gd name="T17" fmla="*/ 272 h 272"/>
                <a:gd name="T18" fmla="*/ 109 w 109"/>
                <a:gd name="T19" fmla="*/ 220 h 272"/>
                <a:gd name="T20" fmla="*/ 42 w 109"/>
                <a:gd name="T21" fmla="*/ 132 h 272"/>
                <a:gd name="T22" fmla="*/ 42 w 109"/>
                <a:gd name="T23" fmla="*/ 13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272">
                  <a:moveTo>
                    <a:pt x="42" y="132"/>
                  </a:moveTo>
                  <a:lnTo>
                    <a:pt x="42" y="59"/>
                  </a:lnTo>
                  <a:lnTo>
                    <a:pt x="16" y="0"/>
                  </a:lnTo>
                  <a:lnTo>
                    <a:pt x="0" y="31"/>
                  </a:lnTo>
                  <a:lnTo>
                    <a:pt x="21" y="68"/>
                  </a:lnTo>
                  <a:lnTo>
                    <a:pt x="21" y="142"/>
                  </a:lnTo>
                  <a:lnTo>
                    <a:pt x="76" y="213"/>
                  </a:lnTo>
                  <a:lnTo>
                    <a:pt x="35" y="253"/>
                  </a:lnTo>
                  <a:lnTo>
                    <a:pt x="50" y="272"/>
                  </a:lnTo>
                  <a:lnTo>
                    <a:pt x="109" y="220"/>
                  </a:lnTo>
                  <a:lnTo>
                    <a:pt x="42" y="132"/>
                  </a:lnTo>
                  <a:lnTo>
                    <a:pt x="42" y="132"/>
                  </a:lnTo>
                  <a:close/>
                </a:path>
              </a:pathLst>
            </a:custGeom>
            <a:solidFill>
              <a:srgbClr val="DFE8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39" name="Freeform 54"/>
            <p:cNvSpPr/>
            <p:nvPr/>
          </p:nvSpPr>
          <p:spPr bwMode="auto">
            <a:xfrm>
              <a:off x="3808" y="1626"/>
              <a:ext cx="356" cy="620"/>
            </a:xfrm>
            <a:custGeom>
              <a:avLst/>
              <a:gdLst>
                <a:gd name="T0" fmla="*/ 73 w 150"/>
                <a:gd name="T1" fmla="*/ 0 h 262"/>
                <a:gd name="T2" fmla="*/ 45 w 150"/>
                <a:gd name="T3" fmla="*/ 36 h 262"/>
                <a:gd name="T4" fmla="*/ 0 w 150"/>
                <a:gd name="T5" fmla="*/ 118 h 262"/>
                <a:gd name="T6" fmla="*/ 22 w 150"/>
                <a:gd name="T7" fmla="*/ 160 h 262"/>
                <a:gd name="T8" fmla="*/ 65 w 150"/>
                <a:gd name="T9" fmla="*/ 218 h 262"/>
                <a:gd name="T10" fmla="*/ 146 w 150"/>
                <a:gd name="T11" fmla="*/ 262 h 262"/>
                <a:gd name="T12" fmla="*/ 150 w 150"/>
                <a:gd name="T13" fmla="*/ 246 h 262"/>
                <a:gd name="T14" fmla="*/ 87 w 150"/>
                <a:gd name="T15" fmla="*/ 209 h 262"/>
                <a:gd name="T16" fmla="*/ 57 w 150"/>
                <a:gd name="T17" fmla="*/ 166 h 262"/>
                <a:gd name="T18" fmla="*/ 23 w 150"/>
                <a:gd name="T19" fmla="*/ 122 h 262"/>
                <a:gd name="T20" fmla="*/ 41 w 150"/>
                <a:gd name="T21" fmla="*/ 78 h 262"/>
                <a:gd name="T22" fmla="*/ 73 w 150"/>
                <a:gd name="T23"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 h="262">
                  <a:moveTo>
                    <a:pt x="73" y="0"/>
                  </a:moveTo>
                  <a:cubicBezTo>
                    <a:pt x="45" y="36"/>
                    <a:pt x="45" y="36"/>
                    <a:pt x="45" y="36"/>
                  </a:cubicBezTo>
                  <a:cubicBezTo>
                    <a:pt x="0" y="118"/>
                    <a:pt x="0" y="118"/>
                    <a:pt x="0" y="118"/>
                  </a:cubicBezTo>
                  <a:cubicBezTo>
                    <a:pt x="22" y="160"/>
                    <a:pt x="22" y="160"/>
                    <a:pt x="22" y="160"/>
                  </a:cubicBezTo>
                  <a:cubicBezTo>
                    <a:pt x="65" y="218"/>
                    <a:pt x="65" y="218"/>
                    <a:pt x="65" y="218"/>
                  </a:cubicBezTo>
                  <a:cubicBezTo>
                    <a:pt x="146" y="262"/>
                    <a:pt x="146" y="262"/>
                    <a:pt x="146" y="262"/>
                  </a:cubicBezTo>
                  <a:cubicBezTo>
                    <a:pt x="147" y="257"/>
                    <a:pt x="149" y="252"/>
                    <a:pt x="150" y="246"/>
                  </a:cubicBezTo>
                  <a:cubicBezTo>
                    <a:pt x="87" y="209"/>
                    <a:pt x="87" y="209"/>
                    <a:pt x="87" y="209"/>
                  </a:cubicBezTo>
                  <a:cubicBezTo>
                    <a:pt x="57" y="166"/>
                    <a:pt x="57" y="166"/>
                    <a:pt x="57" y="166"/>
                  </a:cubicBezTo>
                  <a:cubicBezTo>
                    <a:pt x="23" y="122"/>
                    <a:pt x="23" y="122"/>
                    <a:pt x="23" y="122"/>
                  </a:cubicBezTo>
                  <a:cubicBezTo>
                    <a:pt x="41" y="78"/>
                    <a:pt x="41" y="78"/>
                    <a:pt x="41" y="78"/>
                  </a:cubicBezTo>
                  <a:cubicBezTo>
                    <a:pt x="73" y="0"/>
                    <a:pt x="73" y="0"/>
                    <a:pt x="7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0" name="Freeform 55"/>
            <p:cNvSpPr/>
            <p:nvPr/>
          </p:nvSpPr>
          <p:spPr bwMode="auto">
            <a:xfrm>
              <a:off x="3901" y="2261"/>
              <a:ext cx="109" cy="241"/>
            </a:xfrm>
            <a:custGeom>
              <a:avLst/>
              <a:gdLst>
                <a:gd name="T0" fmla="*/ 5 w 46"/>
                <a:gd name="T1" fmla="*/ 0 h 102"/>
                <a:gd name="T2" fmla="*/ 5 w 46"/>
                <a:gd name="T3" fmla="*/ 13 h 102"/>
                <a:gd name="T4" fmla="*/ 22 w 46"/>
                <a:gd name="T5" fmla="*/ 20 h 102"/>
                <a:gd name="T6" fmla="*/ 0 w 46"/>
                <a:gd name="T7" fmla="*/ 61 h 102"/>
                <a:gd name="T8" fmla="*/ 4 w 46"/>
                <a:gd name="T9" fmla="*/ 101 h 102"/>
                <a:gd name="T10" fmla="*/ 16 w 46"/>
                <a:gd name="T11" fmla="*/ 101 h 102"/>
                <a:gd name="T12" fmla="*/ 10 w 46"/>
                <a:gd name="T13" fmla="*/ 80 h 102"/>
                <a:gd name="T14" fmla="*/ 4 w 46"/>
                <a:gd name="T15" fmla="*/ 58 h 102"/>
                <a:gd name="T16" fmla="*/ 46 w 46"/>
                <a:gd name="T17" fmla="*/ 11 h 102"/>
                <a:gd name="T18" fmla="*/ 38 w 46"/>
                <a:gd name="T19" fmla="*/ 1 h 102"/>
                <a:gd name="T20" fmla="*/ 13 w 46"/>
                <a:gd name="T21" fmla="*/ 8 h 102"/>
                <a:gd name="T22" fmla="*/ 5 w 4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02">
                  <a:moveTo>
                    <a:pt x="5" y="0"/>
                  </a:moveTo>
                  <a:cubicBezTo>
                    <a:pt x="5" y="13"/>
                    <a:pt x="5" y="13"/>
                    <a:pt x="5" y="13"/>
                  </a:cubicBezTo>
                  <a:cubicBezTo>
                    <a:pt x="22" y="20"/>
                    <a:pt x="22" y="20"/>
                    <a:pt x="22" y="20"/>
                  </a:cubicBezTo>
                  <a:cubicBezTo>
                    <a:pt x="0" y="61"/>
                    <a:pt x="0" y="61"/>
                    <a:pt x="0" y="61"/>
                  </a:cubicBezTo>
                  <a:cubicBezTo>
                    <a:pt x="4" y="101"/>
                    <a:pt x="4" y="101"/>
                    <a:pt x="4" y="101"/>
                  </a:cubicBezTo>
                  <a:cubicBezTo>
                    <a:pt x="7" y="102"/>
                    <a:pt x="11" y="102"/>
                    <a:pt x="16" y="101"/>
                  </a:cubicBezTo>
                  <a:cubicBezTo>
                    <a:pt x="10" y="80"/>
                    <a:pt x="10" y="80"/>
                    <a:pt x="10" y="80"/>
                  </a:cubicBezTo>
                  <a:cubicBezTo>
                    <a:pt x="4" y="58"/>
                    <a:pt x="4" y="58"/>
                    <a:pt x="4" y="58"/>
                  </a:cubicBezTo>
                  <a:cubicBezTo>
                    <a:pt x="46" y="11"/>
                    <a:pt x="46" y="11"/>
                    <a:pt x="46" y="11"/>
                  </a:cubicBezTo>
                  <a:cubicBezTo>
                    <a:pt x="38" y="1"/>
                    <a:pt x="38" y="1"/>
                    <a:pt x="38" y="1"/>
                  </a:cubicBezTo>
                  <a:cubicBezTo>
                    <a:pt x="13" y="8"/>
                    <a:pt x="13" y="8"/>
                    <a:pt x="13" y="8"/>
                  </a:cubicBezTo>
                  <a:cubicBezTo>
                    <a:pt x="5" y="0"/>
                    <a:pt x="5" y="0"/>
                    <a:pt x="5"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1" name="Freeform 56"/>
            <p:cNvSpPr/>
            <p:nvPr/>
          </p:nvSpPr>
          <p:spPr bwMode="auto">
            <a:xfrm>
              <a:off x="3879" y="2291"/>
              <a:ext cx="74" cy="209"/>
            </a:xfrm>
            <a:custGeom>
              <a:avLst/>
              <a:gdLst>
                <a:gd name="T0" fmla="*/ 31 w 31"/>
                <a:gd name="T1" fmla="*/ 7 h 88"/>
                <a:gd name="T2" fmla="*/ 14 w 31"/>
                <a:gd name="T3" fmla="*/ 0 h 88"/>
                <a:gd name="T4" fmla="*/ 13 w 31"/>
                <a:gd name="T5" fmla="*/ 29 h 88"/>
                <a:gd name="T6" fmla="*/ 0 w 31"/>
                <a:gd name="T7" fmla="*/ 61 h 88"/>
                <a:gd name="T8" fmla="*/ 13 w 31"/>
                <a:gd name="T9" fmla="*/ 88 h 88"/>
                <a:gd name="T10" fmla="*/ 9 w 31"/>
                <a:gd name="T11" fmla="*/ 48 h 88"/>
                <a:gd name="T12" fmla="*/ 31 w 31"/>
                <a:gd name="T13" fmla="*/ 7 h 88"/>
              </a:gdLst>
              <a:ahLst/>
              <a:cxnLst>
                <a:cxn ang="0">
                  <a:pos x="T0" y="T1"/>
                </a:cxn>
                <a:cxn ang="0">
                  <a:pos x="T2" y="T3"/>
                </a:cxn>
                <a:cxn ang="0">
                  <a:pos x="T4" y="T5"/>
                </a:cxn>
                <a:cxn ang="0">
                  <a:pos x="T6" y="T7"/>
                </a:cxn>
                <a:cxn ang="0">
                  <a:pos x="T8" y="T9"/>
                </a:cxn>
                <a:cxn ang="0">
                  <a:pos x="T10" y="T11"/>
                </a:cxn>
                <a:cxn ang="0">
                  <a:pos x="T12" y="T13"/>
                </a:cxn>
              </a:cxnLst>
              <a:rect l="0" t="0" r="r" b="b"/>
              <a:pathLst>
                <a:path w="31" h="88">
                  <a:moveTo>
                    <a:pt x="31" y="7"/>
                  </a:moveTo>
                  <a:cubicBezTo>
                    <a:pt x="14" y="0"/>
                    <a:pt x="14" y="0"/>
                    <a:pt x="14" y="0"/>
                  </a:cubicBezTo>
                  <a:cubicBezTo>
                    <a:pt x="13" y="29"/>
                    <a:pt x="13" y="29"/>
                    <a:pt x="13" y="29"/>
                  </a:cubicBezTo>
                  <a:cubicBezTo>
                    <a:pt x="0" y="61"/>
                    <a:pt x="0" y="61"/>
                    <a:pt x="0" y="61"/>
                  </a:cubicBezTo>
                  <a:cubicBezTo>
                    <a:pt x="2" y="76"/>
                    <a:pt x="6" y="85"/>
                    <a:pt x="13" y="88"/>
                  </a:cubicBezTo>
                  <a:cubicBezTo>
                    <a:pt x="9" y="48"/>
                    <a:pt x="9" y="48"/>
                    <a:pt x="9" y="48"/>
                  </a:cubicBezTo>
                  <a:cubicBezTo>
                    <a:pt x="31" y="7"/>
                    <a:pt x="31" y="7"/>
                    <a:pt x="31" y="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2" name="Freeform 57"/>
            <p:cNvSpPr/>
            <p:nvPr/>
          </p:nvSpPr>
          <p:spPr bwMode="auto">
            <a:xfrm>
              <a:off x="3910" y="2287"/>
              <a:ext cx="625" cy="1600"/>
            </a:xfrm>
            <a:custGeom>
              <a:avLst/>
              <a:gdLst>
                <a:gd name="T0" fmla="*/ 0 w 263"/>
                <a:gd name="T1" fmla="*/ 47 h 676"/>
                <a:gd name="T2" fmla="*/ 6 w 263"/>
                <a:gd name="T3" fmla="*/ 69 h 676"/>
                <a:gd name="T4" fmla="*/ 45 w 263"/>
                <a:gd name="T5" fmla="*/ 29 h 676"/>
                <a:gd name="T6" fmla="*/ 138 w 263"/>
                <a:gd name="T7" fmla="*/ 29 h 676"/>
                <a:gd name="T8" fmla="*/ 175 w 263"/>
                <a:gd name="T9" fmla="*/ 111 h 676"/>
                <a:gd name="T10" fmla="*/ 188 w 263"/>
                <a:gd name="T11" fmla="*/ 97 h 676"/>
                <a:gd name="T12" fmla="*/ 188 w 263"/>
                <a:gd name="T13" fmla="*/ 119 h 676"/>
                <a:gd name="T14" fmla="*/ 224 w 263"/>
                <a:gd name="T15" fmla="*/ 108 h 676"/>
                <a:gd name="T16" fmla="*/ 246 w 263"/>
                <a:gd name="T17" fmla="*/ 185 h 676"/>
                <a:gd name="T18" fmla="*/ 246 w 263"/>
                <a:gd name="T19" fmla="*/ 344 h 676"/>
                <a:gd name="T20" fmla="*/ 209 w 263"/>
                <a:gd name="T21" fmla="*/ 402 h 676"/>
                <a:gd name="T22" fmla="*/ 179 w 263"/>
                <a:gd name="T23" fmla="*/ 610 h 676"/>
                <a:gd name="T24" fmla="*/ 198 w 263"/>
                <a:gd name="T25" fmla="*/ 623 h 676"/>
                <a:gd name="T26" fmla="*/ 144 w 263"/>
                <a:gd name="T27" fmla="*/ 642 h 676"/>
                <a:gd name="T28" fmla="*/ 136 w 263"/>
                <a:gd name="T29" fmla="*/ 615 h 676"/>
                <a:gd name="T30" fmla="*/ 130 w 263"/>
                <a:gd name="T31" fmla="*/ 376 h 676"/>
                <a:gd name="T32" fmla="*/ 131 w 263"/>
                <a:gd name="T33" fmla="*/ 340 h 676"/>
                <a:gd name="T34" fmla="*/ 142 w 263"/>
                <a:gd name="T35" fmla="*/ 259 h 676"/>
                <a:gd name="T36" fmla="*/ 143 w 263"/>
                <a:gd name="T37" fmla="*/ 253 h 676"/>
                <a:gd name="T38" fmla="*/ 161 w 263"/>
                <a:gd name="T39" fmla="*/ 102 h 676"/>
                <a:gd name="T40" fmla="*/ 116 w 263"/>
                <a:gd name="T41" fmla="*/ 263 h 676"/>
                <a:gd name="T42" fmla="*/ 109 w 263"/>
                <a:gd name="T43" fmla="*/ 398 h 676"/>
                <a:gd name="T44" fmla="*/ 122 w 263"/>
                <a:gd name="T45" fmla="*/ 610 h 676"/>
                <a:gd name="T46" fmla="*/ 113 w 263"/>
                <a:gd name="T47" fmla="*/ 652 h 676"/>
                <a:gd name="T48" fmla="*/ 47 w 263"/>
                <a:gd name="T49" fmla="*/ 663 h 676"/>
                <a:gd name="T50" fmla="*/ 47 w 263"/>
                <a:gd name="T51" fmla="*/ 673 h 676"/>
                <a:gd name="T52" fmla="*/ 54 w 263"/>
                <a:gd name="T53" fmla="*/ 674 h 676"/>
                <a:gd name="T54" fmla="*/ 108 w 263"/>
                <a:gd name="T55" fmla="*/ 673 h 676"/>
                <a:gd name="T56" fmla="*/ 149 w 263"/>
                <a:gd name="T57" fmla="*/ 661 h 676"/>
                <a:gd name="T58" fmla="*/ 146 w 263"/>
                <a:gd name="T59" fmla="*/ 651 h 676"/>
                <a:gd name="T60" fmla="*/ 219 w 263"/>
                <a:gd name="T61" fmla="*/ 627 h 676"/>
                <a:gd name="T62" fmla="*/ 227 w 263"/>
                <a:gd name="T63" fmla="*/ 620 h 676"/>
                <a:gd name="T64" fmla="*/ 211 w 263"/>
                <a:gd name="T65" fmla="*/ 599 h 676"/>
                <a:gd name="T66" fmla="*/ 204 w 263"/>
                <a:gd name="T67" fmla="*/ 599 h 676"/>
                <a:gd name="T68" fmla="*/ 218 w 263"/>
                <a:gd name="T69" fmla="*/ 532 h 676"/>
                <a:gd name="T70" fmla="*/ 232 w 263"/>
                <a:gd name="T71" fmla="*/ 414 h 676"/>
                <a:gd name="T72" fmla="*/ 262 w 263"/>
                <a:gd name="T73" fmla="*/ 338 h 676"/>
                <a:gd name="T74" fmla="*/ 263 w 263"/>
                <a:gd name="T75" fmla="*/ 157 h 676"/>
                <a:gd name="T76" fmla="*/ 255 w 263"/>
                <a:gd name="T77" fmla="*/ 162 h 676"/>
                <a:gd name="T78" fmla="*/ 252 w 263"/>
                <a:gd name="T79" fmla="*/ 158 h 676"/>
                <a:gd name="T80" fmla="*/ 255 w 263"/>
                <a:gd name="T81" fmla="*/ 149 h 676"/>
                <a:gd name="T82" fmla="*/ 254 w 263"/>
                <a:gd name="T83" fmla="*/ 131 h 676"/>
                <a:gd name="T84" fmla="*/ 246 w 263"/>
                <a:gd name="T85" fmla="*/ 128 h 676"/>
                <a:gd name="T86" fmla="*/ 247 w 263"/>
                <a:gd name="T87" fmla="*/ 124 h 676"/>
                <a:gd name="T88" fmla="*/ 249 w 263"/>
                <a:gd name="T89" fmla="*/ 119 h 676"/>
                <a:gd name="T90" fmla="*/ 237 w 263"/>
                <a:gd name="T91" fmla="*/ 78 h 676"/>
                <a:gd name="T92" fmla="*/ 199 w 263"/>
                <a:gd name="T93" fmla="*/ 100 h 676"/>
                <a:gd name="T94" fmla="*/ 199 w 263"/>
                <a:gd name="T95" fmla="*/ 91 h 676"/>
                <a:gd name="T96" fmla="*/ 198 w 263"/>
                <a:gd name="T97" fmla="*/ 53 h 676"/>
                <a:gd name="T98" fmla="*/ 178 w 263"/>
                <a:gd name="T99" fmla="*/ 88 h 676"/>
                <a:gd name="T100" fmla="*/ 167 w 263"/>
                <a:gd name="T101" fmla="*/ 77 h 676"/>
                <a:gd name="T102" fmla="*/ 151 w 263"/>
                <a:gd name="T103" fmla="*/ 18 h 676"/>
                <a:gd name="T104" fmla="*/ 147 w 263"/>
                <a:gd name="T105" fmla="*/ 17 h 676"/>
                <a:gd name="T106" fmla="*/ 132 w 263"/>
                <a:gd name="T107" fmla="*/ 6 h 676"/>
                <a:gd name="T108" fmla="*/ 65 w 263"/>
                <a:gd name="T109" fmla="*/ 18 h 676"/>
                <a:gd name="T110" fmla="*/ 65 w 263"/>
                <a:gd name="T111" fmla="*/ 18 h 676"/>
                <a:gd name="T112" fmla="*/ 58 w 263"/>
                <a:gd name="T113" fmla="*/ 20 h 676"/>
                <a:gd name="T114" fmla="*/ 42 w 263"/>
                <a:gd name="T115" fmla="*/ 0 h 676"/>
                <a:gd name="T116" fmla="*/ 0 w 263"/>
                <a:gd name="T117" fmla="*/ 4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676">
                  <a:moveTo>
                    <a:pt x="0" y="47"/>
                  </a:moveTo>
                  <a:cubicBezTo>
                    <a:pt x="6" y="69"/>
                    <a:pt x="6" y="69"/>
                    <a:pt x="6" y="69"/>
                  </a:cubicBezTo>
                  <a:cubicBezTo>
                    <a:pt x="45" y="29"/>
                    <a:pt x="45" y="29"/>
                    <a:pt x="45" y="29"/>
                  </a:cubicBezTo>
                  <a:cubicBezTo>
                    <a:pt x="79" y="44"/>
                    <a:pt x="110" y="44"/>
                    <a:pt x="138" y="29"/>
                  </a:cubicBezTo>
                  <a:cubicBezTo>
                    <a:pt x="144" y="66"/>
                    <a:pt x="156" y="93"/>
                    <a:pt x="175" y="111"/>
                  </a:cubicBezTo>
                  <a:cubicBezTo>
                    <a:pt x="188" y="97"/>
                    <a:pt x="188" y="97"/>
                    <a:pt x="188" y="97"/>
                  </a:cubicBezTo>
                  <a:cubicBezTo>
                    <a:pt x="188" y="119"/>
                    <a:pt x="188" y="119"/>
                    <a:pt x="188" y="119"/>
                  </a:cubicBezTo>
                  <a:cubicBezTo>
                    <a:pt x="224" y="108"/>
                    <a:pt x="224" y="108"/>
                    <a:pt x="224" y="108"/>
                  </a:cubicBezTo>
                  <a:cubicBezTo>
                    <a:pt x="246" y="185"/>
                    <a:pt x="246" y="185"/>
                    <a:pt x="246" y="185"/>
                  </a:cubicBezTo>
                  <a:cubicBezTo>
                    <a:pt x="246" y="344"/>
                    <a:pt x="246" y="344"/>
                    <a:pt x="246" y="344"/>
                  </a:cubicBezTo>
                  <a:cubicBezTo>
                    <a:pt x="209" y="402"/>
                    <a:pt x="209" y="402"/>
                    <a:pt x="209" y="402"/>
                  </a:cubicBezTo>
                  <a:cubicBezTo>
                    <a:pt x="179" y="610"/>
                    <a:pt x="179" y="610"/>
                    <a:pt x="179" y="610"/>
                  </a:cubicBezTo>
                  <a:cubicBezTo>
                    <a:pt x="198" y="623"/>
                    <a:pt x="198" y="623"/>
                    <a:pt x="198" y="623"/>
                  </a:cubicBezTo>
                  <a:cubicBezTo>
                    <a:pt x="144" y="642"/>
                    <a:pt x="144" y="642"/>
                    <a:pt x="144" y="642"/>
                  </a:cubicBezTo>
                  <a:cubicBezTo>
                    <a:pt x="136" y="615"/>
                    <a:pt x="136" y="615"/>
                    <a:pt x="136" y="615"/>
                  </a:cubicBezTo>
                  <a:cubicBezTo>
                    <a:pt x="129" y="537"/>
                    <a:pt x="127" y="458"/>
                    <a:pt x="130" y="376"/>
                  </a:cubicBezTo>
                  <a:cubicBezTo>
                    <a:pt x="130" y="364"/>
                    <a:pt x="131" y="352"/>
                    <a:pt x="131" y="340"/>
                  </a:cubicBezTo>
                  <a:cubicBezTo>
                    <a:pt x="144" y="310"/>
                    <a:pt x="148" y="284"/>
                    <a:pt x="142" y="259"/>
                  </a:cubicBezTo>
                  <a:cubicBezTo>
                    <a:pt x="143" y="253"/>
                    <a:pt x="143" y="253"/>
                    <a:pt x="143" y="253"/>
                  </a:cubicBezTo>
                  <a:cubicBezTo>
                    <a:pt x="161" y="102"/>
                    <a:pt x="161" y="102"/>
                    <a:pt x="161" y="102"/>
                  </a:cubicBezTo>
                  <a:cubicBezTo>
                    <a:pt x="116" y="263"/>
                    <a:pt x="116" y="263"/>
                    <a:pt x="116" y="263"/>
                  </a:cubicBezTo>
                  <a:cubicBezTo>
                    <a:pt x="109" y="398"/>
                    <a:pt x="109" y="398"/>
                    <a:pt x="109" y="398"/>
                  </a:cubicBezTo>
                  <a:cubicBezTo>
                    <a:pt x="122" y="610"/>
                    <a:pt x="122" y="610"/>
                    <a:pt x="122" y="610"/>
                  </a:cubicBezTo>
                  <a:cubicBezTo>
                    <a:pt x="113" y="652"/>
                    <a:pt x="113" y="652"/>
                    <a:pt x="113" y="652"/>
                  </a:cubicBezTo>
                  <a:cubicBezTo>
                    <a:pt x="47" y="663"/>
                    <a:pt x="47" y="663"/>
                    <a:pt x="47" y="663"/>
                  </a:cubicBezTo>
                  <a:cubicBezTo>
                    <a:pt x="47" y="673"/>
                    <a:pt x="47" y="673"/>
                    <a:pt x="47" y="673"/>
                  </a:cubicBezTo>
                  <a:cubicBezTo>
                    <a:pt x="50" y="674"/>
                    <a:pt x="52" y="674"/>
                    <a:pt x="54" y="674"/>
                  </a:cubicBezTo>
                  <a:cubicBezTo>
                    <a:pt x="73" y="676"/>
                    <a:pt x="91" y="676"/>
                    <a:pt x="108" y="673"/>
                  </a:cubicBezTo>
                  <a:cubicBezTo>
                    <a:pt x="122" y="671"/>
                    <a:pt x="136" y="667"/>
                    <a:pt x="149" y="661"/>
                  </a:cubicBezTo>
                  <a:cubicBezTo>
                    <a:pt x="146" y="651"/>
                    <a:pt x="146" y="651"/>
                    <a:pt x="146" y="651"/>
                  </a:cubicBezTo>
                  <a:cubicBezTo>
                    <a:pt x="179" y="648"/>
                    <a:pt x="203" y="640"/>
                    <a:pt x="219" y="627"/>
                  </a:cubicBezTo>
                  <a:cubicBezTo>
                    <a:pt x="222" y="625"/>
                    <a:pt x="225" y="623"/>
                    <a:pt x="227" y="620"/>
                  </a:cubicBezTo>
                  <a:cubicBezTo>
                    <a:pt x="211" y="599"/>
                    <a:pt x="211" y="599"/>
                    <a:pt x="211" y="599"/>
                  </a:cubicBezTo>
                  <a:cubicBezTo>
                    <a:pt x="204" y="599"/>
                    <a:pt x="204" y="599"/>
                    <a:pt x="204" y="599"/>
                  </a:cubicBezTo>
                  <a:cubicBezTo>
                    <a:pt x="218" y="532"/>
                    <a:pt x="218" y="532"/>
                    <a:pt x="218" y="532"/>
                  </a:cubicBezTo>
                  <a:cubicBezTo>
                    <a:pt x="232" y="414"/>
                    <a:pt x="232" y="414"/>
                    <a:pt x="232" y="414"/>
                  </a:cubicBezTo>
                  <a:cubicBezTo>
                    <a:pt x="262" y="338"/>
                    <a:pt x="262" y="338"/>
                    <a:pt x="262" y="338"/>
                  </a:cubicBezTo>
                  <a:cubicBezTo>
                    <a:pt x="263" y="157"/>
                    <a:pt x="263" y="157"/>
                    <a:pt x="263" y="157"/>
                  </a:cubicBezTo>
                  <a:cubicBezTo>
                    <a:pt x="255" y="162"/>
                    <a:pt x="255" y="162"/>
                    <a:pt x="255" y="162"/>
                  </a:cubicBezTo>
                  <a:cubicBezTo>
                    <a:pt x="254" y="160"/>
                    <a:pt x="253" y="159"/>
                    <a:pt x="252" y="158"/>
                  </a:cubicBezTo>
                  <a:cubicBezTo>
                    <a:pt x="251" y="155"/>
                    <a:pt x="252" y="152"/>
                    <a:pt x="255" y="149"/>
                  </a:cubicBezTo>
                  <a:cubicBezTo>
                    <a:pt x="254" y="131"/>
                    <a:pt x="254" y="131"/>
                    <a:pt x="254" y="131"/>
                  </a:cubicBezTo>
                  <a:cubicBezTo>
                    <a:pt x="252" y="131"/>
                    <a:pt x="249" y="130"/>
                    <a:pt x="246" y="128"/>
                  </a:cubicBezTo>
                  <a:cubicBezTo>
                    <a:pt x="247" y="127"/>
                    <a:pt x="247" y="125"/>
                    <a:pt x="247" y="124"/>
                  </a:cubicBezTo>
                  <a:cubicBezTo>
                    <a:pt x="248" y="122"/>
                    <a:pt x="248" y="120"/>
                    <a:pt x="249" y="119"/>
                  </a:cubicBezTo>
                  <a:cubicBezTo>
                    <a:pt x="237" y="78"/>
                    <a:pt x="237" y="78"/>
                    <a:pt x="237" y="78"/>
                  </a:cubicBezTo>
                  <a:cubicBezTo>
                    <a:pt x="225" y="93"/>
                    <a:pt x="212" y="100"/>
                    <a:pt x="199" y="100"/>
                  </a:cubicBezTo>
                  <a:cubicBezTo>
                    <a:pt x="199" y="91"/>
                    <a:pt x="199" y="91"/>
                    <a:pt x="199" y="91"/>
                  </a:cubicBezTo>
                  <a:cubicBezTo>
                    <a:pt x="198" y="53"/>
                    <a:pt x="198" y="53"/>
                    <a:pt x="198" y="53"/>
                  </a:cubicBezTo>
                  <a:cubicBezTo>
                    <a:pt x="178" y="88"/>
                    <a:pt x="178" y="88"/>
                    <a:pt x="178" y="88"/>
                  </a:cubicBezTo>
                  <a:cubicBezTo>
                    <a:pt x="174" y="86"/>
                    <a:pt x="170" y="82"/>
                    <a:pt x="167" y="77"/>
                  </a:cubicBezTo>
                  <a:cubicBezTo>
                    <a:pt x="157" y="65"/>
                    <a:pt x="152" y="45"/>
                    <a:pt x="151" y="18"/>
                  </a:cubicBezTo>
                  <a:cubicBezTo>
                    <a:pt x="150" y="18"/>
                    <a:pt x="149" y="17"/>
                    <a:pt x="147" y="17"/>
                  </a:cubicBezTo>
                  <a:cubicBezTo>
                    <a:pt x="144" y="15"/>
                    <a:pt x="139" y="11"/>
                    <a:pt x="132" y="6"/>
                  </a:cubicBezTo>
                  <a:cubicBezTo>
                    <a:pt x="110" y="22"/>
                    <a:pt x="88" y="26"/>
                    <a:pt x="65" y="18"/>
                  </a:cubicBezTo>
                  <a:cubicBezTo>
                    <a:pt x="65" y="18"/>
                    <a:pt x="65" y="18"/>
                    <a:pt x="65" y="18"/>
                  </a:cubicBezTo>
                  <a:cubicBezTo>
                    <a:pt x="63" y="19"/>
                    <a:pt x="60" y="19"/>
                    <a:pt x="58" y="20"/>
                  </a:cubicBezTo>
                  <a:cubicBezTo>
                    <a:pt x="42" y="0"/>
                    <a:pt x="42" y="0"/>
                    <a:pt x="42" y="0"/>
                  </a:cubicBezTo>
                  <a:cubicBezTo>
                    <a:pt x="0" y="47"/>
                    <a:pt x="0" y="47"/>
                    <a:pt x="0" y="47"/>
                  </a:cubicBezTo>
                  <a:close/>
                </a:path>
              </a:pathLst>
            </a:custGeom>
            <a:solidFill>
              <a:srgbClr val="202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3" name="Freeform 58"/>
            <p:cNvSpPr>
              <a:spLocks noEditPoints="1"/>
            </p:cNvSpPr>
            <p:nvPr/>
          </p:nvSpPr>
          <p:spPr bwMode="auto">
            <a:xfrm>
              <a:off x="3924" y="2355"/>
              <a:ext cx="570" cy="1501"/>
            </a:xfrm>
            <a:custGeom>
              <a:avLst/>
              <a:gdLst>
                <a:gd name="T0" fmla="*/ 6 w 240"/>
                <a:gd name="T1" fmla="*/ 61 h 634"/>
                <a:gd name="T2" fmla="*/ 24 w 240"/>
                <a:gd name="T3" fmla="*/ 296 h 634"/>
                <a:gd name="T4" fmla="*/ 34 w 240"/>
                <a:gd name="T5" fmla="*/ 555 h 634"/>
                <a:gd name="T6" fmla="*/ 41 w 240"/>
                <a:gd name="T7" fmla="*/ 624 h 634"/>
                <a:gd name="T8" fmla="*/ 107 w 240"/>
                <a:gd name="T9" fmla="*/ 623 h 634"/>
                <a:gd name="T10" fmla="*/ 103 w 240"/>
                <a:gd name="T11" fmla="*/ 369 h 634"/>
                <a:gd name="T12" fmla="*/ 155 w 240"/>
                <a:gd name="T13" fmla="*/ 73 h 634"/>
                <a:gd name="T14" fmla="*/ 157 w 240"/>
                <a:gd name="T15" fmla="*/ 251 h 634"/>
                <a:gd name="T16" fmla="*/ 124 w 240"/>
                <a:gd name="T17" fmla="*/ 347 h 634"/>
                <a:gd name="T18" fmla="*/ 138 w 240"/>
                <a:gd name="T19" fmla="*/ 613 h 634"/>
                <a:gd name="T20" fmla="*/ 173 w 240"/>
                <a:gd name="T21" fmla="*/ 581 h 634"/>
                <a:gd name="T22" fmla="*/ 240 w 240"/>
                <a:gd name="T23" fmla="*/ 315 h 634"/>
                <a:gd name="T24" fmla="*/ 218 w 240"/>
                <a:gd name="T25" fmla="*/ 79 h 634"/>
                <a:gd name="T26" fmla="*/ 182 w 240"/>
                <a:gd name="T27" fmla="*/ 68 h 634"/>
                <a:gd name="T28" fmla="*/ 132 w 240"/>
                <a:gd name="T29" fmla="*/ 0 h 634"/>
                <a:gd name="T30" fmla="*/ 0 w 240"/>
                <a:gd name="T31" fmla="*/ 40 h 634"/>
                <a:gd name="T32" fmla="*/ 14 w 240"/>
                <a:gd name="T33" fmla="*/ 31 h 634"/>
                <a:gd name="T34" fmla="*/ 38 w 240"/>
                <a:gd name="T35" fmla="*/ 250 h 634"/>
                <a:gd name="T36" fmla="*/ 47 w 240"/>
                <a:gd name="T37" fmla="*/ 554 h 634"/>
                <a:gd name="T38" fmla="*/ 61 w 240"/>
                <a:gd name="T39" fmla="*/ 627 h 634"/>
                <a:gd name="T40" fmla="*/ 45 w 240"/>
                <a:gd name="T41" fmla="*/ 625 h 634"/>
                <a:gd name="T42" fmla="*/ 53 w 240"/>
                <a:gd name="T43" fmla="*/ 604 h 634"/>
                <a:gd name="T44" fmla="*/ 28 w 240"/>
                <a:gd name="T45" fmla="*/ 303 h 634"/>
                <a:gd name="T46" fmla="*/ 27 w 240"/>
                <a:gd name="T47" fmla="*/ 296 h 634"/>
                <a:gd name="T48" fmla="*/ 21 w 240"/>
                <a:gd name="T49" fmla="*/ 105 h 634"/>
                <a:gd name="T50" fmla="*/ 4 w 240"/>
                <a:gd name="T51" fmla="*/ 41 h 634"/>
                <a:gd name="T52" fmla="*/ 142 w 240"/>
                <a:gd name="T53" fmla="*/ 207 h 634"/>
                <a:gd name="T54" fmla="*/ 169 w 240"/>
                <a:gd name="T55" fmla="*/ 310 h 634"/>
                <a:gd name="T56" fmla="*/ 141 w 240"/>
                <a:gd name="T57" fmla="*/ 573 h 634"/>
                <a:gd name="T58" fmla="*/ 140 w 240"/>
                <a:gd name="T59" fmla="*/ 608 h 634"/>
                <a:gd name="T60" fmla="*/ 134 w 240"/>
                <a:gd name="T61" fmla="*/ 585 h 634"/>
                <a:gd name="T62" fmla="*/ 153 w 240"/>
                <a:gd name="T63" fmla="*/ 303 h 634"/>
                <a:gd name="T64" fmla="*/ 153 w 240"/>
                <a:gd name="T65" fmla="*/ 299 h 634"/>
                <a:gd name="T66" fmla="*/ 161 w 240"/>
                <a:gd name="T67" fmla="*/ 251 h 634"/>
                <a:gd name="T68" fmla="*/ 140 w 240"/>
                <a:gd name="T69" fmla="*/ 22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0" h="634">
                  <a:moveTo>
                    <a:pt x="0" y="40"/>
                  </a:moveTo>
                  <a:cubicBezTo>
                    <a:pt x="6" y="61"/>
                    <a:pt x="6" y="61"/>
                    <a:pt x="6" y="61"/>
                  </a:cubicBezTo>
                  <a:cubicBezTo>
                    <a:pt x="18" y="105"/>
                    <a:pt x="18" y="105"/>
                    <a:pt x="18" y="105"/>
                  </a:cubicBezTo>
                  <a:cubicBezTo>
                    <a:pt x="25" y="161"/>
                    <a:pt x="27" y="225"/>
                    <a:pt x="24" y="296"/>
                  </a:cubicBezTo>
                  <a:cubicBezTo>
                    <a:pt x="24" y="303"/>
                    <a:pt x="24" y="303"/>
                    <a:pt x="24" y="303"/>
                  </a:cubicBezTo>
                  <a:cubicBezTo>
                    <a:pt x="19" y="389"/>
                    <a:pt x="23" y="473"/>
                    <a:pt x="34" y="555"/>
                  </a:cubicBezTo>
                  <a:cubicBezTo>
                    <a:pt x="50" y="605"/>
                    <a:pt x="50" y="605"/>
                    <a:pt x="50" y="605"/>
                  </a:cubicBezTo>
                  <a:cubicBezTo>
                    <a:pt x="41" y="624"/>
                    <a:pt x="41" y="624"/>
                    <a:pt x="41" y="624"/>
                  </a:cubicBezTo>
                  <a:cubicBezTo>
                    <a:pt x="41" y="634"/>
                    <a:pt x="41" y="634"/>
                    <a:pt x="41" y="634"/>
                  </a:cubicBezTo>
                  <a:cubicBezTo>
                    <a:pt x="107" y="623"/>
                    <a:pt x="107" y="623"/>
                    <a:pt x="107" y="623"/>
                  </a:cubicBezTo>
                  <a:cubicBezTo>
                    <a:pt x="116" y="581"/>
                    <a:pt x="116" y="581"/>
                    <a:pt x="116" y="581"/>
                  </a:cubicBezTo>
                  <a:cubicBezTo>
                    <a:pt x="103" y="369"/>
                    <a:pt x="103" y="369"/>
                    <a:pt x="103" y="369"/>
                  </a:cubicBezTo>
                  <a:cubicBezTo>
                    <a:pt x="110" y="234"/>
                    <a:pt x="110" y="234"/>
                    <a:pt x="110" y="234"/>
                  </a:cubicBezTo>
                  <a:cubicBezTo>
                    <a:pt x="155" y="73"/>
                    <a:pt x="155" y="73"/>
                    <a:pt x="155" y="73"/>
                  </a:cubicBezTo>
                  <a:cubicBezTo>
                    <a:pt x="137" y="224"/>
                    <a:pt x="137" y="224"/>
                    <a:pt x="137" y="224"/>
                  </a:cubicBezTo>
                  <a:cubicBezTo>
                    <a:pt x="157" y="251"/>
                    <a:pt x="157" y="251"/>
                    <a:pt x="157" y="251"/>
                  </a:cubicBezTo>
                  <a:cubicBezTo>
                    <a:pt x="141" y="264"/>
                    <a:pt x="139" y="281"/>
                    <a:pt x="150" y="301"/>
                  </a:cubicBezTo>
                  <a:cubicBezTo>
                    <a:pt x="124" y="347"/>
                    <a:pt x="124" y="347"/>
                    <a:pt x="124" y="347"/>
                  </a:cubicBezTo>
                  <a:cubicBezTo>
                    <a:pt x="121" y="429"/>
                    <a:pt x="123" y="508"/>
                    <a:pt x="130" y="586"/>
                  </a:cubicBezTo>
                  <a:cubicBezTo>
                    <a:pt x="138" y="613"/>
                    <a:pt x="138" y="613"/>
                    <a:pt x="138" y="613"/>
                  </a:cubicBezTo>
                  <a:cubicBezTo>
                    <a:pt x="192" y="594"/>
                    <a:pt x="192" y="594"/>
                    <a:pt x="192" y="594"/>
                  </a:cubicBezTo>
                  <a:cubicBezTo>
                    <a:pt x="173" y="581"/>
                    <a:pt x="173" y="581"/>
                    <a:pt x="173" y="581"/>
                  </a:cubicBezTo>
                  <a:cubicBezTo>
                    <a:pt x="203" y="373"/>
                    <a:pt x="203" y="373"/>
                    <a:pt x="203" y="373"/>
                  </a:cubicBezTo>
                  <a:cubicBezTo>
                    <a:pt x="240" y="315"/>
                    <a:pt x="240" y="315"/>
                    <a:pt x="240" y="315"/>
                  </a:cubicBezTo>
                  <a:cubicBezTo>
                    <a:pt x="240" y="156"/>
                    <a:pt x="240" y="156"/>
                    <a:pt x="240" y="156"/>
                  </a:cubicBezTo>
                  <a:cubicBezTo>
                    <a:pt x="218" y="79"/>
                    <a:pt x="218" y="79"/>
                    <a:pt x="218" y="79"/>
                  </a:cubicBezTo>
                  <a:cubicBezTo>
                    <a:pt x="182" y="90"/>
                    <a:pt x="182" y="90"/>
                    <a:pt x="182" y="90"/>
                  </a:cubicBezTo>
                  <a:cubicBezTo>
                    <a:pt x="182" y="68"/>
                    <a:pt x="182" y="68"/>
                    <a:pt x="182" y="68"/>
                  </a:cubicBezTo>
                  <a:cubicBezTo>
                    <a:pt x="169" y="82"/>
                    <a:pt x="169" y="82"/>
                    <a:pt x="169" y="82"/>
                  </a:cubicBezTo>
                  <a:cubicBezTo>
                    <a:pt x="150" y="64"/>
                    <a:pt x="138" y="37"/>
                    <a:pt x="132" y="0"/>
                  </a:cubicBezTo>
                  <a:cubicBezTo>
                    <a:pt x="104" y="15"/>
                    <a:pt x="73" y="15"/>
                    <a:pt x="39" y="0"/>
                  </a:cubicBezTo>
                  <a:cubicBezTo>
                    <a:pt x="0" y="40"/>
                    <a:pt x="0" y="40"/>
                    <a:pt x="0" y="40"/>
                  </a:cubicBezTo>
                  <a:close/>
                  <a:moveTo>
                    <a:pt x="4" y="41"/>
                  </a:moveTo>
                  <a:cubicBezTo>
                    <a:pt x="14" y="31"/>
                    <a:pt x="14" y="31"/>
                    <a:pt x="14" y="31"/>
                  </a:cubicBezTo>
                  <a:cubicBezTo>
                    <a:pt x="32" y="101"/>
                    <a:pt x="32" y="101"/>
                    <a:pt x="32" y="101"/>
                  </a:cubicBezTo>
                  <a:cubicBezTo>
                    <a:pt x="38" y="250"/>
                    <a:pt x="38" y="250"/>
                    <a:pt x="38" y="250"/>
                  </a:cubicBezTo>
                  <a:cubicBezTo>
                    <a:pt x="38" y="448"/>
                    <a:pt x="38" y="448"/>
                    <a:pt x="38" y="448"/>
                  </a:cubicBezTo>
                  <a:cubicBezTo>
                    <a:pt x="47" y="554"/>
                    <a:pt x="47" y="554"/>
                    <a:pt x="47" y="554"/>
                  </a:cubicBezTo>
                  <a:cubicBezTo>
                    <a:pt x="65" y="605"/>
                    <a:pt x="65" y="605"/>
                    <a:pt x="65" y="605"/>
                  </a:cubicBezTo>
                  <a:cubicBezTo>
                    <a:pt x="61" y="627"/>
                    <a:pt x="61" y="627"/>
                    <a:pt x="61" y="627"/>
                  </a:cubicBezTo>
                  <a:cubicBezTo>
                    <a:pt x="45" y="630"/>
                    <a:pt x="45" y="630"/>
                    <a:pt x="45" y="630"/>
                  </a:cubicBezTo>
                  <a:cubicBezTo>
                    <a:pt x="45" y="625"/>
                    <a:pt x="45" y="625"/>
                    <a:pt x="45" y="625"/>
                  </a:cubicBezTo>
                  <a:cubicBezTo>
                    <a:pt x="53" y="607"/>
                    <a:pt x="53" y="607"/>
                    <a:pt x="53" y="607"/>
                  </a:cubicBezTo>
                  <a:cubicBezTo>
                    <a:pt x="53" y="606"/>
                    <a:pt x="53" y="605"/>
                    <a:pt x="53" y="604"/>
                  </a:cubicBezTo>
                  <a:cubicBezTo>
                    <a:pt x="38" y="554"/>
                    <a:pt x="38" y="554"/>
                    <a:pt x="38" y="554"/>
                  </a:cubicBezTo>
                  <a:cubicBezTo>
                    <a:pt x="26" y="472"/>
                    <a:pt x="23" y="389"/>
                    <a:pt x="28" y="303"/>
                  </a:cubicBezTo>
                  <a:cubicBezTo>
                    <a:pt x="28" y="303"/>
                    <a:pt x="28" y="303"/>
                    <a:pt x="28" y="302"/>
                  </a:cubicBezTo>
                  <a:cubicBezTo>
                    <a:pt x="27" y="296"/>
                    <a:pt x="27" y="296"/>
                    <a:pt x="27" y="296"/>
                  </a:cubicBezTo>
                  <a:cubicBezTo>
                    <a:pt x="27" y="296"/>
                    <a:pt x="27" y="296"/>
                    <a:pt x="27" y="296"/>
                  </a:cubicBezTo>
                  <a:cubicBezTo>
                    <a:pt x="30" y="224"/>
                    <a:pt x="28" y="161"/>
                    <a:pt x="21" y="105"/>
                  </a:cubicBezTo>
                  <a:cubicBezTo>
                    <a:pt x="21" y="104"/>
                    <a:pt x="21" y="104"/>
                    <a:pt x="21" y="104"/>
                  </a:cubicBezTo>
                  <a:cubicBezTo>
                    <a:pt x="4" y="41"/>
                    <a:pt x="4" y="41"/>
                    <a:pt x="4" y="41"/>
                  </a:cubicBezTo>
                  <a:close/>
                  <a:moveTo>
                    <a:pt x="140" y="224"/>
                  </a:moveTo>
                  <a:cubicBezTo>
                    <a:pt x="142" y="207"/>
                    <a:pt x="142" y="207"/>
                    <a:pt x="142" y="207"/>
                  </a:cubicBezTo>
                  <a:cubicBezTo>
                    <a:pt x="177" y="250"/>
                    <a:pt x="177" y="250"/>
                    <a:pt x="177" y="250"/>
                  </a:cubicBezTo>
                  <a:cubicBezTo>
                    <a:pt x="160" y="270"/>
                    <a:pt x="157" y="290"/>
                    <a:pt x="169" y="310"/>
                  </a:cubicBezTo>
                  <a:cubicBezTo>
                    <a:pt x="141" y="370"/>
                    <a:pt x="141" y="370"/>
                    <a:pt x="141" y="370"/>
                  </a:cubicBezTo>
                  <a:cubicBezTo>
                    <a:pt x="141" y="573"/>
                    <a:pt x="141" y="573"/>
                    <a:pt x="141" y="573"/>
                  </a:cubicBezTo>
                  <a:cubicBezTo>
                    <a:pt x="148" y="606"/>
                    <a:pt x="148" y="606"/>
                    <a:pt x="148" y="606"/>
                  </a:cubicBezTo>
                  <a:cubicBezTo>
                    <a:pt x="140" y="608"/>
                    <a:pt x="140" y="608"/>
                    <a:pt x="140" y="608"/>
                  </a:cubicBezTo>
                  <a:cubicBezTo>
                    <a:pt x="134" y="586"/>
                    <a:pt x="134" y="586"/>
                    <a:pt x="134" y="586"/>
                  </a:cubicBezTo>
                  <a:cubicBezTo>
                    <a:pt x="134" y="585"/>
                    <a:pt x="134" y="585"/>
                    <a:pt x="134" y="585"/>
                  </a:cubicBezTo>
                  <a:cubicBezTo>
                    <a:pt x="127" y="508"/>
                    <a:pt x="125" y="429"/>
                    <a:pt x="127" y="348"/>
                  </a:cubicBezTo>
                  <a:cubicBezTo>
                    <a:pt x="153" y="303"/>
                    <a:pt x="153" y="303"/>
                    <a:pt x="153" y="303"/>
                  </a:cubicBezTo>
                  <a:cubicBezTo>
                    <a:pt x="154" y="302"/>
                    <a:pt x="154" y="302"/>
                    <a:pt x="154" y="301"/>
                  </a:cubicBezTo>
                  <a:cubicBezTo>
                    <a:pt x="154" y="301"/>
                    <a:pt x="154" y="300"/>
                    <a:pt x="153" y="299"/>
                  </a:cubicBezTo>
                  <a:cubicBezTo>
                    <a:pt x="143" y="281"/>
                    <a:pt x="145" y="266"/>
                    <a:pt x="160" y="253"/>
                  </a:cubicBezTo>
                  <a:cubicBezTo>
                    <a:pt x="160" y="253"/>
                    <a:pt x="161" y="252"/>
                    <a:pt x="161" y="251"/>
                  </a:cubicBezTo>
                  <a:cubicBezTo>
                    <a:pt x="161" y="250"/>
                    <a:pt x="161" y="249"/>
                    <a:pt x="160" y="248"/>
                  </a:cubicBezTo>
                  <a:cubicBezTo>
                    <a:pt x="140" y="224"/>
                    <a:pt x="140" y="224"/>
                    <a:pt x="140" y="224"/>
                  </a:cubicBezTo>
                  <a:close/>
                </a:path>
              </a:pathLst>
            </a:custGeom>
            <a:solidFill>
              <a:srgbClr val="3544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4" name="Freeform 59"/>
            <p:cNvSpPr/>
            <p:nvPr/>
          </p:nvSpPr>
          <p:spPr bwMode="auto">
            <a:xfrm>
              <a:off x="3934" y="2429"/>
              <a:ext cx="145" cy="1418"/>
            </a:xfrm>
            <a:custGeom>
              <a:avLst/>
              <a:gdLst>
                <a:gd name="T0" fmla="*/ 10 w 61"/>
                <a:gd name="T1" fmla="*/ 0 h 599"/>
                <a:gd name="T2" fmla="*/ 0 w 61"/>
                <a:gd name="T3" fmla="*/ 10 h 599"/>
                <a:gd name="T4" fmla="*/ 17 w 61"/>
                <a:gd name="T5" fmla="*/ 73 h 599"/>
                <a:gd name="T6" fmla="*/ 17 w 61"/>
                <a:gd name="T7" fmla="*/ 74 h 599"/>
                <a:gd name="T8" fmla="*/ 23 w 61"/>
                <a:gd name="T9" fmla="*/ 265 h 599"/>
                <a:gd name="T10" fmla="*/ 23 w 61"/>
                <a:gd name="T11" fmla="*/ 265 h 599"/>
                <a:gd name="T12" fmla="*/ 24 w 61"/>
                <a:gd name="T13" fmla="*/ 271 h 599"/>
                <a:gd name="T14" fmla="*/ 24 w 61"/>
                <a:gd name="T15" fmla="*/ 272 h 599"/>
                <a:gd name="T16" fmla="*/ 34 w 61"/>
                <a:gd name="T17" fmla="*/ 523 h 599"/>
                <a:gd name="T18" fmla="*/ 49 w 61"/>
                <a:gd name="T19" fmla="*/ 573 h 599"/>
                <a:gd name="T20" fmla="*/ 49 w 61"/>
                <a:gd name="T21" fmla="*/ 576 h 599"/>
                <a:gd name="T22" fmla="*/ 41 w 61"/>
                <a:gd name="T23" fmla="*/ 594 h 599"/>
                <a:gd name="T24" fmla="*/ 41 w 61"/>
                <a:gd name="T25" fmla="*/ 599 h 599"/>
                <a:gd name="T26" fmla="*/ 57 w 61"/>
                <a:gd name="T27" fmla="*/ 596 h 599"/>
                <a:gd name="T28" fmla="*/ 61 w 61"/>
                <a:gd name="T29" fmla="*/ 574 h 599"/>
                <a:gd name="T30" fmla="*/ 43 w 61"/>
                <a:gd name="T31" fmla="*/ 523 h 599"/>
                <a:gd name="T32" fmla="*/ 34 w 61"/>
                <a:gd name="T33" fmla="*/ 417 h 599"/>
                <a:gd name="T34" fmla="*/ 34 w 61"/>
                <a:gd name="T35" fmla="*/ 219 h 599"/>
                <a:gd name="T36" fmla="*/ 28 w 61"/>
                <a:gd name="T37" fmla="*/ 70 h 599"/>
                <a:gd name="T38" fmla="*/ 10 w 61"/>
                <a:gd name="T39"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599">
                  <a:moveTo>
                    <a:pt x="10" y="0"/>
                  </a:moveTo>
                  <a:cubicBezTo>
                    <a:pt x="0" y="10"/>
                    <a:pt x="0" y="10"/>
                    <a:pt x="0" y="10"/>
                  </a:cubicBezTo>
                  <a:cubicBezTo>
                    <a:pt x="17" y="73"/>
                    <a:pt x="17" y="73"/>
                    <a:pt x="17" y="73"/>
                  </a:cubicBezTo>
                  <a:cubicBezTo>
                    <a:pt x="17" y="73"/>
                    <a:pt x="17" y="73"/>
                    <a:pt x="17" y="74"/>
                  </a:cubicBezTo>
                  <a:cubicBezTo>
                    <a:pt x="24" y="130"/>
                    <a:pt x="26" y="193"/>
                    <a:pt x="23" y="265"/>
                  </a:cubicBezTo>
                  <a:cubicBezTo>
                    <a:pt x="23" y="265"/>
                    <a:pt x="23" y="265"/>
                    <a:pt x="23" y="265"/>
                  </a:cubicBezTo>
                  <a:cubicBezTo>
                    <a:pt x="24" y="271"/>
                    <a:pt x="24" y="271"/>
                    <a:pt x="24" y="271"/>
                  </a:cubicBezTo>
                  <a:cubicBezTo>
                    <a:pt x="24" y="272"/>
                    <a:pt x="24" y="272"/>
                    <a:pt x="24" y="272"/>
                  </a:cubicBezTo>
                  <a:cubicBezTo>
                    <a:pt x="19" y="358"/>
                    <a:pt x="22" y="441"/>
                    <a:pt x="34" y="523"/>
                  </a:cubicBezTo>
                  <a:cubicBezTo>
                    <a:pt x="49" y="573"/>
                    <a:pt x="49" y="573"/>
                    <a:pt x="49" y="573"/>
                  </a:cubicBezTo>
                  <a:cubicBezTo>
                    <a:pt x="49" y="574"/>
                    <a:pt x="49" y="575"/>
                    <a:pt x="49" y="576"/>
                  </a:cubicBezTo>
                  <a:cubicBezTo>
                    <a:pt x="41" y="594"/>
                    <a:pt x="41" y="594"/>
                    <a:pt x="41" y="594"/>
                  </a:cubicBezTo>
                  <a:cubicBezTo>
                    <a:pt x="41" y="599"/>
                    <a:pt x="41" y="599"/>
                    <a:pt x="41" y="599"/>
                  </a:cubicBezTo>
                  <a:cubicBezTo>
                    <a:pt x="57" y="596"/>
                    <a:pt x="57" y="596"/>
                    <a:pt x="57" y="596"/>
                  </a:cubicBezTo>
                  <a:cubicBezTo>
                    <a:pt x="61" y="574"/>
                    <a:pt x="61" y="574"/>
                    <a:pt x="61" y="574"/>
                  </a:cubicBezTo>
                  <a:cubicBezTo>
                    <a:pt x="43" y="523"/>
                    <a:pt x="43" y="523"/>
                    <a:pt x="43" y="523"/>
                  </a:cubicBezTo>
                  <a:cubicBezTo>
                    <a:pt x="34" y="417"/>
                    <a:pt x="34" y="417"/>
                    <a:pt x="34" y="417"/>
                  </a:cubicBezTo>
                  <a:cubicBezTo>
                    <a:pt x="34" y="219"/>
                    <a:pt x="34" y="219"/>
                    <a:pt x="34" y="219"/>
                  </a:cubicBezTo>
                  <a:cubicBezTo>
                    <a:pt x="28" y="70"/>
                    <a:pt x="28" y="70"/>
                    <a:pt x="28" y="70"/>
                  </a:cubicBezTo>
                  <a:cubicBezTo>
                    <a:pt x="10" y="0"/>
                    <a:pt x="10" y="0"/>
                    <a:pt x="10" y="0"/>
                  </a:cubicBezTo>
                  <a:close/>
                </a:path>
              </a:pathLst>
            </a:custGeom>
            <a:solidFill>
              <a:srgbClr val="6380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5" name="Freeform 60"/>
            <p:cNvSpPr/>
            <p:nvPr/>
          </p:nvSpPr>
          <p:spPr bwMode="auto">
            <a:xfrm>
              <a:off x="4221" y="2845"/>
              <a:ext cx="124" cy="950"/>
            </a:xfrm>
            <a:custGeom>
              <a:avLst/>
              <a:gdLst>
                <a:gd name="T0" fmla="*/ 17 w 52"/>
                <a:gd name="T1" fmla="*/ 0 h 401"/>
                <a:gd name="T2" fmla="*/ 15 w 52"/>
                <a:gd name="T3" fmla="*/ 17 h 401"/>
                <a:gd name="T4" fmla="*/ 35 w 52"/>
                <a:gd name="T5" fmla="*/ 41 h 401"/>
                <a:gd name="T6" fmla="*/ 36 w 52"/>
                <a:gd name="T7" fmla="*/ 44 h 401"/>
                <a:gd name="T8" fmla="*/ 35 w 52"/>
                <a:gd name="T9" fmla="*/ 46 h 401"/>
                <a:gd name="T10" fmla="*/ 28 w 52"/>
                <a:gd name="T11" fmla="*/ 92 h 401"/>
                <a:gd name="T12" fmla="*/ 29 w 52"/>
                <a:gd name="T13" fmla="*/ 94 h 401"/>
                <a:gd name="T14" fmla="*/ 28 w 52"/>
                <a:gd name="T15" fmla="*/ 96 h 401"/>
                <a:gd name="T16" fmla="*/ 2 w 52"/>
                <a:gd name="T17" fmla="*/ 141 h 401"/>
                <a:gd name="T18" fmla="*/ 9 w 52"/>
                <a:gd name="T19" fmla="*/ 378 h 401"/>
                <a:gd name="T20" fmla="*/ 9 w 52"/>
                <a:gd name="T21" fmla="*/ 379 h 401"/>
                <a:gd name="T22" fmla="*/ 15 w 52"/>
                <a:gd name="T23" fmla="*/ 401 h 401"/>
                <a:gd name="T24" fmla="*/ 23 w 52"/>
                <a:gd name="T25" fmla="*/ 399 h 401"/>
                <a:gd name="T26" fmla="*/ 16 w 52"/>
                <a:gd name="T27" fmla="*/ 366 h 401"/>
                <a:gd name="T28" fmla="*/ 16 w 52"/>
                <a:gd name="T29" fmla="*/ 163 h 401"/>
                <a:gd name="T30" fmla="*/ 44 w 52"/>
                <a:gd name="T31" fmla="*/ 103 h 401"/>
                <a:gd name="T32" fmla="*/ 52 w 52"/>
                <a:gd name="T33" fmla="*/ 43 h 401"/>
                <a:gd name="T34" fmla="*/ 17 w 52"/>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401">
                  <a:moveTo>
                    <a:pt x="17" y="0"/>
                  </a:moveTo>
                  <a:cubicBezTo>
                    <a:pt x="15" y="17"/>
                    <a:pt x="15" y="17"/>
                    <a:pt x="15" y="17"/>
                  </a:cubicBezTo>
                  <a:cubicBezTo>
                    <a:pt x="35" y="41"/>
                    <a:pt x="35" y="41"/>
                    <a:pt x="35" y="41"/>
                  </a:cubicBezTo>
                  <a:cubicBezTo>
                    <a:pt x="36" y="42"/>
                    <a:pt x="36" y="43"/>
                    <a:pt x="36" y="44"/>
                  </a:cubicBezTo>
                  <a:cubicBezTo>
                    <a:pt x="36" y="45"/>
                    <a:pt x="35" y="46"/>
                    <a:pt x="35" y="46"/>
                  </a:cubicBezTo>
                  <a:cubicBezTo>
                    <a:pt x="20" y="59"/>
                    <a:pt x="18" y="74"/>
                    <a:pt x="28" y="92"/>
                  </a:cubicBezTo>
                  <a:cubicBezTo>
                    <a:pt x="29" y="93"/>
                    <a:pt x="29" y="94"/>
                    <a:pt x="29" y="94"/>
                  </a:cubicBezTo>
                  <a:cubicBezTo>
                    <a:pt x="29" y="95"/>
                    <a:pt x="29" y="95"/>
                    <a:pt x="28" y="96"/>
                  </a:cubicBezTo>
                  <a:cubicBezTo>
                    <a:pt x="2" y="141"/>
                    <a:pt x="2" y="141"/>
                    <a:pt x="2" y="141"/>
                  </a:cubicBezTo>
                  <a:cubicBezTo>
                    <a:pt x="0" y="222"/>
                    <a:pt x="2" y="301"/>
                    <a:pt x="9" y="378"/>
                  </a:cubicBezTo>
                  <a:cubicBezTo>
                    <a:pt x="9" y="379"/>
                    <a:pt x="9" y="379"/>
                    <a:pt x="9" y="379"/>
                  </a:cubicBezTo>
                  <a:cubicBezTo>
                    <a:pt x="15" y="401"/>
                    <a:pt x="15" y="401"/>
                    <a:pt x="15" y="401"/>
                  </a:cubicBezTo>
                  <a:cubicBezTo>
                    <a:pt x="23" y="399"/>
                    <a:pt x="23" y="399"/>
                    <a:pt x="23" y="399"/>
                  </a:cubicBezTo>
                  <a:cubicBezTo>
                    <a:pt x="16" y="366"/>
                    <a:pt x="16" y="366"/>
                    <a:pt x="16" y="366"/>
                  </a:cubicBezTo>
                  <a:cubicBezTo>
                    <a:pt x="16" y="163"/>
                    <a:pt x="16" y="163"/>
                    <a:pt x="16" y="163"/>
                  </a:cubicBezTo>
                  <a:cubicBezTo>
                    <a:pt x="44" y="103"/>
                    <a:pt x="44" y="103"/>
                    <a:pt x="44" y="103"/>
                  </a:cubicBezTo>
                  <a:cubicBezTo>
                    <a:pt x="32" y="83"/>
                    <a:pt x="35" y="63"/>
                    <a:pt x="52" y="43"/>
                  </a:cubicBezTo>
                  <a:cubicBezTo>
                    <a:pt x="17" y="0"/>
                    <a:pt x="17" y="0"/>
                    <a:pt x="17" y="0"/>
                  </a:cubicBezTo>
                  <a:close/>
                </a:path>
              </a:pathLst>
            </a:custGeom>
            <a:solidFill>
              <a:srgbClr val="6380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6" name="Freeform 61"/>
            <p:cNvSpPr/>
            <p:nvPr/>
          </p:nvSpPr>
          <p:spPr bwMode="auto">
            <a:xfrm>
              <a:off x="4117" y="2208"/>
              <a:ext cx="168" cy="124"/>
            </a:xfrm>
            <a:custGeom>
              <a:avLst/>
              <a:gdLst>
                <a:gd name="T0" fmla="*/ 20 w 71"/>
                <a:gd name="T1" fmla="*/ 0 h 52"/>
                <a:gd name="T2" fmla="*/ 16 w 71"/>
                <a:gd name="T3" fmla="*/ 16 h 52"/>
                <a:gd name="T4" fmla="*/ 0 w 71"/>
                <a:gd name="T5" fmla="*/ 39 h 52"/>
                <a:gd name="T6" fmla="*/ 29 w 71"/>
                <a:gd name="T7" fmla="*/ 17 h 52"/>
                <a:gd name="T8" fmla="*/ 50 w 71"/>
                <a:gd name="T9" fmla="*/ 31 h 52"/>
                <a:gd name="T10" fmla="*/ 60 w 71"/>
                <a:gd name="T11" fmla="*/ 50 h 52"/>
                <a:gd name="T12" fmla="*/ 64 w 71"/>
                <a:gd name="T13" fmla="*/ 51 h 52"/>
                <a:gd name="T14" fmla="*/ 71 w 71"/>
                <a:gd name="T15" fmla="*/ 42 h 52"/>
                <a:gd name="T16" fmla="*/ 42 w 71"/>
                <a:gd name="T17" fmla="*/ 10 h 52"/>
                <a:gd name="T18" fmla="*/ 20 w 71"/>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52">
                  <a:moveTo>
                    <a:pt x="20" y="0"/>
                  </a:moveTo>
                  <a:cubicBezTo>
                    <a:pt x="19" y="6"/>
                    <a:pt x="17" y="11"/>
                    <a:pt x="16" y="16"/>
                  </a:cubicBezTo>
                  <a:cubicBezTo>
                    <a:pt x="12" y="25"/>
                    <a:pt x="7" y="33"/>
                    <a:pt x="0" y="39"/>
                  </a:cubicBezTo>
                  <a:cubicBezTo>
                    <a:pt x="29" y="17"/>
                    <a:pt x="29" y="17"/>
                    <a:pt x="29" y="17"/>
                  </a:cubicBezTo>
                  <a:cubicBezTo>
                    <a:pt x="50" y="31"/>
                    <a:pt x="50" y="31"/>
                    <a:pt x="50" y="31"/>
                  </a:cubicBezTo>
                  <a:cubicBezTo>
                    <a:pt x="60" y="50"/>
                    <a:pt x="60" y="50"/>
                    <a:pt x="60" y="50"/>
                  </a:cubicBezTo>
                  <a:cubicBezTo>
                    <a:pt x="62" y="50"/>
                    <a:pt x="63" y="51"/>
                    <a:pt x="64" y="51"/>
                  </a:cubicBezTo>
                  <a:cubicBezTo>
                    <a:pt x="69" y="52"/>
                    <a:pt x="71" y="49"/>
                    <a:pt x="71" y="42"/>
                  </a:cubicBezTo>
                  <a:cubicBezTo>
                    <a:pt x="42" y="10"/>
                    <a:pt x="42" y="10"/>
                    <a:pt x="42" y="10"/>
                  </a:cubicBezTo>
                  <a:cubicBezTo>
                    <a:pt x="20" y="0"/>
                    <a:pt x="20" y="0"/>
                    <a:pt x="20" y="0"/>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7" name="Freeform 62"/>
            <p:cNvSpPr/>
            <p:nvPr/>
          </p:nvSpPr>
          <p:spPr bwMode="auto">
            <a:xfrm>
              <a:off x="4064" y="2249"/>
              <a:ext cx="195" cy="99"/>
            </a:xfrm>
            <a:custGeom>
              <a:avLst/>
              <a:gdLst>
                <a:gd name="T0" fmla="*/ 82 w 82"/>
                <a:gd name="T1" fmla="*/ 33 h 42"/>
                <a:gd name="T2" fmla="*/ 72 w 82"/>
                <a:gd name="T3" fmla="*/ 14 h 42"/>
                <a:gd name="T4" fmla="*/ 51 w 82"/>
                <a:gd name="T5" fmla="*/ 0 h 42"/>
                <a:gd name="T6" fmla="*/ 22 w 82"/>
                <a:gd name="T7" fmla="*/ 22 h 42"/>
                <a:gd name="T8" fmla="*/ 18 w 82"/>
                <a:gd name="T9" fmla="*/ 25 h 42"/>
                <a:gd name="T10" fmla="*/ 0 w 82"/>
                <a:gd name="T11" fmla="*/ 34 h 42"/>
                <a:gd name="T12" fmla="*/ 67 w 82"/>
                <a:gd name="T13" fmla="*/ 22 h 42"/>
                <a:gd name="T14" fmla="*/ 82 w 82"/>
                <a:gd name="T15" fmla="*/ 33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2">
                  <a:moveTo>
                    <a:pt x="82" y="33"/>
                  </a:moveTo>
                  <a:cubicBezTo>
                    <a:pt x="72" y="14"/>
                    <a:pt x="72" y="14"/>
                    <a:pt x="72" y="14"/>
                  </a:cubicBezTo>
                  <a:cubicBezTo>
                    <a:pt x="51" y="0"/>
                    <a:pt x="51" y="0"/>
                    <a:pt x="51" y="0"/>
                  </a:cubicBezTo>
                  <a:cubicBezTo>
                    <a:pt x="22" y="22"/>
                    <a:pt x="22" y="22"/>
                    <a:pt x="22" y="22"/>
                  </a:cubicBezTo>
                  <a:cubicBezTo>
                    <a:pt x="20" y="23"/>
                    <a:pt x="19" y="24"/>
                    <a:pt x="18" y="25"/>
                  </a:cubicBezTo>
                  <a:cubicBezTo>
                    <a:pt x="13" y="29"/>
                    <a:pt x="7" y="31"/>
                    <a:pt x="0" y="34"/>
                  </a:cubicBezTo>
                  <a:cubicBezTo>
                    <a:pt x="23" y="42"/>
                    <a:pt x="45" y="38"/>
                    <a:pt x="67" y="22"/>
                  </a:cubicBezTo>
                  <a:cubicBezTo>
                    <a:pt x="74" y="27"/>
                    <a:pt x="79" y="31"/>
                    <a:pt x="82" y="33"/>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8" name="Freeform 63"/>
            <p:cNvSpPr/>
            <p:nvPr/>
          </p:nvSpPr>
          <p:spPr bwMode="auto">
            <a:xfrm>
              <a:off x="4509" y="2426"/>
              <a:ext cx="137" cy="244"/>
            </a:xfrm>
            <a:custGeom>
              <a:avLst/>
              <a:gdLst>
                <a:gd name="T0" fmla="*/ 57 w 58"/>
                <a:gd name="T1" fmla="*/ 16 h 103"/>
                <a:gd name="T2" fmla="*/ 56 w 58"/>
                <a:gd name="T3" fmla="*/ 14 h 103"/>
                <a:gd name="T4" fmla="*/ 6 w 58"/>
                <a:gd name="T5" fmla="*/ 5 h 103"/>
                <a:gd name="T6" fmla="*/ 3 w 58"/>
                <a:gd name="T7" fmla="*/ 12 h 103"/>
                <a:gd name="T8" fmla="*/ 51 w 58"/>
                <a:gd name="T9" fmla="*/ 21 h 103"/>
                <a:gd name="T10" fmla="*/ 46 w 58"/>
                <a:gd name="T11" fmla="*/ 65 h 103"/>
                <a:gd name="T12" fmla="*/ 38 w 58"/>
                <a:gd name="T13" fmla="*/ 80 h 103"/>
                <a:gd name="T14" fmla="*/ 25 w 58"/>
                <a:gd name="T15" fmla="*/ 88 h 103"/>
                <a:gd name="T16" fmla="*/ 33 w 58"/>
                <a:gd name="T17" fmla="*/ 79 h 103"/>
                <a:gd name="T18" fmla="*/ 43 w 58"/>
                <a:gd name="T19" fmla="*/ 53 h 103"/>
                <a:gd name="T20" fmla="*/ 32 w 58"/>
                <a:gd name="T21" fmla="*/ 60 h 103"/>
                <a:gd name="T22" fmla="*/ 22 w 58"/>
                <a:gd name="T23" fmla="*/ 84 h 103"/>
                <a:gd name="T24" fmla="*/ 0 w 58"/>
                <a:gd name="T25" fmla="*/ 99 h 103"/>
                <a:gd name="T26" fmla="*/ 3 w 58"/>
                <a:gd name="T27" fmla="*/ 103 h 103"/>
                <a:gd name="T28" fmla="*/ 11 w 58"/>
                <a:gd name="T29" fmla="*/ 98 h 103"/>
                <a:gd name="T30" fmla="*/ 21 w 58"/>
                <a:gd name="T31" fmla="*/ 98 h 103"/>
                <a:gd name="T32" fmla="*/ 48 w 58"/>
                <a:gd name="T33" fmla="*/ 78 h 103"/>
                <a:gd name="T34" fmla="*/ 57 w 58"/>
                <a:gd name="T3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03">
                  <a:moveTo>
                    <a:pt x="57" y="16"/>
                  </a:moveTo>
                  <a:cubicBezTo>
                    <a:pt x="56" y="15"/>
                    <a:pt x="56" y="14"/>
                    <a:pt x="56" y="14"/>
                  </a:cubicBezTo>
                  <a:cubicBezTo>
                    <a:pt x="41" y="3"/>
                    <a:pt x="24" y="0"/>
                    <a:pt x="6" y="5"/>
                  </a:cubicBezTo>
                  <a:cubicBezTo>
                    <a:pt x="3" y="12"/>
                    <a:pt x="3" y="12"/>
                    <a:pt x="3" y="12"/>
                  </a:cubicBezTo>
                  <a:cubicBezTo>
                    <a:pt x="51" y="21"/>
                    <a:pt x="51" y="21"/>
                    <a:pt x="51" y="21"/>
                  </a:cubicBezTo>
                  <a:cubicBezTo>
                    <a:pt x="46" y="65"/>
                    <a:pt x="46" y="65"/>
                    <a:pt x="46" y="65"/>
                  </a:cubicBezTo>
                  <a:cubicBezTo>
                    <a:pt x="38" y="80"/>
                    <a:pt x="38" y="80"/>
                    <a:pt x="38" y="80"/>
                  </a:cubicBezTo>
                  <a:cubicBezTo>
                    <a:pt x="25" y="88"/>
                    <a:pt x="25" y="88"/>
                    <a:pt x="25" y="88"/>
                  </a:cubicBezTo>
                  <a:cubicBezTo>
                    <a:pt x="33" y="79"/>
                    <a:pt x="33" y="79"/>
                    <a:pt x="33" y="79"/>
                  </a:cubicBezTo>
                  <a:cubicBezTo>
                    <a:pt x="43" y="53"/>
                    <a:pt x="43" y="53"/>
                    <a:pt x="43" y="53"/>
                  </a:cubicBezTo>
                  <a:cubicBezTo>
                    <a:pt x="32" y="60"/>
                    <a:pt x="32" y="60"/>
                    <a:pt x="32" y="60"/>
                  </a:cubicBezTo>
                  <a:cubicBezTo>
                    <a:pt x="22" y="84"/>
                    <a:pt x="22" y="84"/>
                    <a:pt x="22" y="84"/>
                  </a:cubicBezTo>
                  <a:cubicBezTo>
                    <a:pt x="0" y="99"/>
                    <a:pt x="0" y="99"/>
                    <a:pt x="0" y="99"/>
                  </a:cubicBezTo>
                  <a:cubicBezTo>
                    <a:pt x="1" y="100"/>
                    <a:pt x="2" y="101"/>
                    <a:pt x="3" y="103"/>
                  </a:cubicBezTo>
                  <a:cubicBezTo>
                    <a:pt x="11" y="98"/>
                    <a:pt x="11" y="98"/>
                    <a:pt x="11" y="98"/>
                  </a:cubicBezTo>
                  <a:cubicBezTo>
                    <a:pt x="21" y="98"/>
                    <a:pt x="21" y="98"/>
                    <a:pt x="21" y="98"/>
                  </a:cubicBezTo>
                  <a:cubicBezTo>
                    <a:pt x="48" y="78"/>
                    <a:pt x="48" y="78"/>
                    <a:pt x="48" y="78"/>
                  </a:cubicBezTo>
                  <a:cubicBezTo>
                    <a:pt x="55" y="60"/>
                    <a:pt x="58" y="39"/>
                    <a:pt x="57" y="16"/>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49" name="Freeform 64"/>
            <p:cNvSpPr/>
            <p:nvPr/>
          </p:nvSpPr>
          <p:spPr bwMode="auto">
            <a:xfrm>
              <a:off x="4516" y="2436"/>
              <a:ext cx="7" cy="2"/>
            </a:xfrm>
            <a:custGeom>
              <a:avLst/>
              <a:gdLst>
                <a:gd name="T0" fmla="*/ 0 w 7"/>
                <a:gd name="T1" fmla="*/ 0 h 2"/>
                <a:gd name="T2" fmla="*/ 0 w 7"/>
                <a:gd name="T3" fmla="*/ 0 h 2"/>
                <a:gd name="T4" fmla="*/ 7 w 7"/>
                <a:gd name="T5" fmla="*/ 2 h 2"/>
                <a:gd name="T6" fmla="*/ 0 w 7"/>
                <a:gd name="T7" fmla="*/ 0 h 2"/>
                <a:gd name="T8" fmla="*/ 0 w 7"/>
                <a:gd name="T9" fmla="*/ 0 h 2"/>
              </a:gdLst>
              <a:ahLst/>
              <a:cxnLst>
                <a:cxn ang="0">
                  <a:pos x="T0" y="T1"/>
                </a:cxn>
                <a:cxn ang="0">
                  <a:pos x="T2" y="T3"/>
                </a:cxn>
                <a:cxn ang="0">
                  <a:pos x="T4" y="T5"/>
                </a:cxn>
                <a:cxn ang="0">
                  <a:pos x="T6" y="T7"/>
                </a:cxn>
                <a:cxn ang="0">
                  <a:pos x="T8" y="T9"/>
                </a:cxn>
              </a:cxnLst>
              <a:rect l="0" t="0" r="r" b="b"/>
              <a:pathLst>
                <a:path w="7" h="2">
                  <a:moveTo>
                    <a:pt x="0" y="0"/>
                  </a:moveTo>
                  <a:lnTo>
                    <a:pt x="0" y="0"/>
                  </a:lnTo>
                  <a:lnTo>
                    <a:pt x="7" y="2"/>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50" name="Freeform 65"/>
            <p:cNvSpPr/>
            <p:nvPr/>
          </p:nvSpPr>
          <p:spPr bwMode="auto">
            <a:xfrm>
              <a:off x="4494" y="2512"/>
              <a:ext cx="64" cy="85"/>
            </a:xfrm>
            <a:custGeom>
              <a:avLst/>
              <a:gdLst>
                <a:gd name="T0" fmla="*/ 27 w 27"/>
                <a:gd name="T1" fmla="*/ 0 h 36"/>
                <a:gd name="T2" fmla="*/ 15 w 27"/>
                <a:gd name="T3" fmla="*/ 0 h 36"/>
                <a:gd name="T4" fmla="*/ 1 w 27"/>
                <a:gd name="T5" fmla="*/ 29 h 36"/>
                <a:gd name="T6" fmla="*/ 0 w 27"/>
                <a:gd name="T7" fmla="*/ 33 h 36"/>
                <a:gd name="T8" fmla="*/ 8 w 27"/>
                <a:gd name="T9" fmla="*/ 36 h 36"/>
                <a:gd name="T10" fmla="*/ 19 w 27"/>
                <a:gd name="T11" fmla="*/ 8 h 36"/>
                <a:gd name="T12" fmla="*/ 27 w 27"/>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27" h="36">
                  <a:moveTo>
                    <a:pt x="27" y="0"/>
                  </a:moveTo>
                  <a:cubicBezTo>
                    <a:pt x="15" y="0"/>
                    <a:pt x="15" y="0"/>
                    <a:pt x="15" y="0"/>
                  </a:cubicBezTo>
                  <a:cubicBezTo>
                    <a:pt x="12" y="17"/>
                    <a:pt x="8" y="27"/>
                    <a:pt x="1" y="29"/>
                  </a:cubicBezTo>
                  <a:cubicBezTo>
                    <a:pt x="1" y="30"/>
                    <a:pt x="1" y="32"/>
                    <a:pt x="0" y="33"/>
                  </a:cubicBezTo>
                  <a:cubicBezTo>
                    <a:pt x="3" y="35"/>
                    <a:pt x="6" y="36"/>
                    <a:pt x="8" y="36"/>
                  </a:cubicBezTo>
                  <a:cubicBezTo>
                    <a:pt x="15" y="35"/>
                    <a:pt x="19" y="26"/>
                    <a:pt x="19" y="8"/>
                  </a:cubicBezTo>
                  <a:cubicBezTo>
                    <a:pt x="27" y="0"/>
                    <a:pt x="27" y="0"/>
                    <a:pt x="27" y="0"/>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51" name="Freeform 66"/>
            <p:cNvSpPr/>
            <p:nvPr/>
          </p:nvSpPr>
          <p:spPr bwMode="auto">
            <a:xfrm>
              <a:off x="4497" y="2455"/>
              <a:ext cx="133" cy="206"/>
            </a:xfrm>
            <a:custGeom>
              <a:avLst/>
              <a:gdLst>
                <a:gd name="T0" fmla="*/ 14 w 56"/>
                <a:gd name="T1" fmla="*/ 24 h 87"/>
                <a:gd name="T2" fmla="*/ 26 w 56"/>
                <a:gd name="T3" fmla="*/ 24 h 87"/>
                <a:gd name="T4" fmla="*/ 28 w 56"/>
                <a:gd name="T5" fmla="*/ 52 h 87"/>
                <a:gd name="T6" fmla="*/ 23 w 56"/>
                <a:gd name="T7" fmla="*/ 64 h 87"/>
                <a:gd name="T8" fmla="*/ 21 w 56"/>
                <a:gd name="T9" fmla="*/ 70 h 87"/>
                <a:gd name="T10" fmla="*/ 14 w 56"/>
                <a:gd name="T11" fmla="*/ 73 h 87"/>
                <a:gd name="T12" fmla="*/ 8 w 56"/>
                <a:gd name="T13" fmla="*/ 78 h 87"/>
                <a:gd name="T14" fmla="*/ 5 w 56"/>
                <a:gd name="T15" fmla="*/ 87 h 87"/>
                <a:gd name="T16" fmla="*/ 27 w 56"/>
                <a:gd name="T17" fmla="*/ 72 h 87"/>
                <a:gd name="T18" fmla="*/ 37 w 56"/>
                <a:gd name="T19" fmla="*/ 48 h 87"/>
                <a:gd name="T20" fmla="*/ 48 w 56"/>
                <a:gd name="T21" fmla="*/ 41 h 87"/>
                <a:gd name="T22" fmla="*/ 38 w 56"/>
                <a:gd name="T23" fmla="*/ 67 h 87"/>
                <a:gd name="T24" fmla="*/ 30 w 56"/>
                <a:gd name="T25" fmla="*/ 76 h 87"/>
                <a:gd name="T26" fmla="*/ 43 w 56"/>
                <a:gd name="T27" fmla="*/ 68 h 87"/>
                <a:gd name="T28" fmla="*/ 51 w 56"/>
                <a:gd name="T29" fmla="*/ 53 h 87"/>
                <a:gd name="T30" fmla="*/ 56 w 56"/>
                <a:gd name="T31" fmla="*/ 9 h 87"/>
                <a:gd name="T32" fmla="*/ 8 w 56"/>
                <a:gd name="T33" fmla="*/ 0 h 87"/>
                <a:gd name="T34" fmla="*/ 4 w 56"/>
                <a:gd name="T35" fmla="*/ 8 h 87"/>
                <a:gd name="T36" fmla="*/ 2 w 56"/>
                <a:gd name="T37" fmla="*/ 48 h 87"/>
                <a:gd name="T38" fmla="*/ 0 w 56"/>
                <a:gd name="T39" fmla="*/ 53 h 87"/>
                <a:gd name="T40" fmla="*/ 14 w 56"/>
                <a:gd name="T41" fmla="*/ 2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87">
                  <a:moveTo>
                    <a:pt x="14" y="24"/>
                  </a:moveTo>
                  <a:cubicBezTo>
                    <a:pt x="26" y="24"/>
                    <a:pt x="26" y="24"/>
                    <a:pt x="26" y="24"/>
                  </a:cubicBezTo>
                  <a:cubicBezTo>
                    <a:pt x="28" y="52"/>
                    <a:pt x="28" y="52"/>
                    <a:pt x="28" y="52"/>
                  </a:cubicBezTo>
                  <a:cubicBezTo>
                    <a:pt x="23" y="64"/>
                    <a:pt x="23" y="64"/>
                    <a:pt x="23" y="64"/>
                  </a:cubicBezTo>
                  <a:cubicBezTo>
                    <a:pt x="21" y="70"/>
                    <a:pt x="21" y="70"/>
                    <a:pt x="21" y="70"/>
                  </a:cubicBezTo>
                  <a:cubicBezTo>
                    <a:pt x="18" y="71"/>
                    <a:pt x="16" y="72"/>
                    <a:pt x="14" y="73"/>
                  </a:cubicBezTo>
                  <a:cubicBezTo>
                    <a:pt x="12" y="75"/>
                    <a:pt x="10" y="76"/>
                    <a:pt x="8" y="78"/>
                  </a:cubicBezTo>
                  <a:cubicBezTo>
                    <a:pt x="5" y="81"/>
                    <a:pt x="4" y="84"/>
                    <a:pt x="5" y="87"/>
                  </a:cubicBezTo>
                  <a:cubicBezTo>
                    <a:pt x="27" y="72"/>
                    <a:pt x="27" y="72"/>
                    <a:pt x="27" y="72"/>
                  </a:cubicBezTo>
                  <a:cubicBezTo>
                    <a:pt x="37" y="48"/>
                    <a:pt x="37" y="48"/>
                    <a:pt x="37" y="48"/>
                  </a:cubicBezTo>
                  <a:cubicBezTo>
                    <a:pt x="48" y="41"/>
                    <a:pt x="48" y="41"/>
                    <a:pt x="48" y="41"/>
                  </a:cubicBezTo>
                  <a:cubicBezTo>
                    <a:pt x="38" y="67"/>
                    <a:pt x="38" y="67"/>
                    <a:pt x="38" y="67"/>
                  </a:cubicBezTo>
                  <a:cubicBezTo>
                    <a:pt x="30" y="76"/>
                    <a:pt x="30" y="76"/>
                    <a:pt x="30" y="76"/>
                  </a:cubicBezTo>
                  <a:cubicBezTo>
                    <a:pt x="43" y="68"/>
                    <a:pt x="43" y="68"/>
                    <a:pt x="43" y="68"/>
                  </a:cubicBezTo>
                  <a:cubicBezTo>
                    <a:pt x="51" y="53"/>
                    <a:pt x="51" y="53"/>
                    <a:pt x="51" y="53"/>
                  </a:cubicBezTo>
                  <a:cubicBezTo>
                    <a:pt x="56" y="9"/>
                    <a:pt x="56" y="9"/>
                    <a:pt x="56" y="9"/>
                  </a:cubicBezTo>
                  <a:cubicBezTo>
                    <a:pt x="8" y="0"/>
                    <a:pt x="8" y="0"/>
                    <a:pt x="8" y="0"/>
                  </a:cubicBezTo>
                  <a:cubicBezTo>
                    <a:pt x="4" y="8"/>
                    <a:pt x="4" y="8"/>
                    <a:pt x="4" y="8"/>
                  </a:cubicBezTo>
                  <a:cubicBezTo>
                    <a:pt x="5" y="21"/>
                    <a:pt x="4" y="34"/>
                    <a:pt x="2" y="48"/>
                  </a:cubicBezTo>
                  <a:cubicBezTo>
                    <a:pt x="1" y="49"/>
                    <a:pt x="1" y="51"/>
                    <a:pt x="0" y="53"/>
                  </a:cubicBezTo>
                  <a:cubicBezTo>
                    <a:pt x="7" y="51"/>
                    <a:pt x="11" y="41"/>
                    <a:pt x="14" y="24"/>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52" name="Freeform 67"/>
            <p:cNvSpPr/>
            <p:nvPr/>
          </p:nvSpPr>
          <p:spPr bwMode="auto">
            <a:xfrm>
              <a:off x="4530" y="2606"/>
              <a:ext cx="21" cy="22"/>
            </a:xfrm>
            <a:custGeom>
              <a:avLst/>
              <a:gdLst>
                <a:gd name="T0" fmla="*/ 9 w 9"/>
                <a:gd name="T1" fmla="*/ 0 h 9"/>
                <a:gd name="T2" fmla="*/ 5 w 9"/>
                <a:gd name="T3" fmla="*/ 0 h 9"/>
                <a:gd name="T4" fmla="*/ 3 w 9"/>
                <a:gd name="T5" fmla="*/ 6 h 9"/>
                <a:gd name="T6" fmla="*/ 0 w 9"/>
                <a:gd name="T7" fmla="*/ 6 h 9"/>
                <a:gd name="T8" fmla="*/ 0 w 9"/>
                <a:gd name="T9" fmla="*/ 9 h 9"/>
                <a:gd name="T10" fmla="*/ 7 w 9"/>
                <a:gd name="T11" fmla="*/ 6 h 9"/>
                <a:gd name="T12" fmla="*/ 9 w 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0"/>
                  </a:moveTo>
                  <a:cubicBezTo>
                    <a:pt x="8" y="0"/>
                    <a:pt x="7" y="0"/>
                    <a:pt x="5" y="0"/>
                  </a:cubicBezTo>
                  <a:cubicBezTo>
                    <a:pt x="3" y="6"/>
                    <a:pt x="3" y="6"/>
                    <a:pt x="3" y="6"/>
                  </a:cubicBezTo>
                  <a:cubicBezTo>
                    <a:pt x="0" y="6"/>
                    <a:pt x="0" y="6"/>
                    <a:pt x="0" y="6"/>
                  </a:cubicBezTo>
                  <a:cubicBezTo>
                    <a:pt x="0" y="7"/>
                    <a:pt x="0" y="8"/>
                    <a:pt x="0" y="9"/>
                  </a:cubicBezTo>
                  <a:cubicBezTo>
                    <a:pt x="2" y="8"/>
                    <a:pt x="4" y="7"/>
                    <a:pt x="7" y="6"/>
                  </a:cubicBezTo>
                  <a:cubicBezTo>
                    <a:pt x="9" y="0"/>
                    <a:pt x="9" y="0"/>
                    <a:pt x="9" y="0"/>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53" name="Freeform 68"/>
            <p:cNvSpPr/>
            <p:nvPr/>
          </p:nvSpPr>
          <p:spPr bwMode="auto">
            <a:xfrm>
              <a:off x="4530" y="2606"/>
              <a:ext cx="12" cy="14"/>
            </a:xfrm>
            <a:custGeom>
              <a:avLst/>
              <a:gdLst>
                <a:gd name="T0" fmla="*/ 0 w 5"/>
                <a:gd name="T1" fmla="*/ 6 h 6"/>
                <a:gd name="T2" fmla="*/ 3 w 5"/>
                <a:gd name="T3" fmla="*/ 6 h 6"/>
                <a:gd name="T4" fmla="*/ 5 w 5"/>
                <a:gd name="T5" fmla="*/ 0 h 6"/>
                <a:gd name="T6" fmla="*/ 0 w 5"/>
                <a:gd name="T7" fmla="*/ 6 h 6"/>
              </a:gdLst>
              <a:ahLst/>
              <a:cxnLst>
                <a:cxn ang="0">
                  <a:pos x="T0" y="T1"/>
                </a:cxn>
                <a:cxn ang="0">
                  <a:pos x="T2" y="T3"/>
                </a:cxn>
                <a:cxn ang="0">
                  <a:pos x="T4" y="T5"/>
                </a:cxn>
                <a:cxn ang="0">
                  <a:pos x="T6" y="T7"/>
                </a:cxn>
              </a:cxnLst>
              <a:rect l="0" t="0" r="r" b="b"/>
              <a:pathLst>
                <a:path w="5" h="6">
                  <a:moveTo>
                    <a:pt x="0" y="6"/>
                  </a:moveTo>
                  <a:cubicBezTo>
                    <a:pt x="3" y="6"/>
                    <a:pt x="3" y="6"/>
                    <a:pt x="3" y="6"/>
                  </a:cubicBezTo>
                  <a:cubicBezTo>
                    <a:pt x="5" y="0"/>
                    <a:pt x="5" y="0"/>
                    <a:pt x="5" y="0"/>
                  </a:cubicBezTo>
                  <a:cubicBezTo>
                    <a:pt x="2" y="1"/>
                    <a:pt x="0" y="3"/>
                    <a:pt x="0" y="6"/>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54" name="Freeform 69"/>
            <p:cNvSpPr/>
            <p:nvPr/>
          </p:nvSpPr>
          <p:spPr bwMode="auto">
            <a:xfrm>
              <a:off x="4257" y="3828"/>
              <a:ext cx="301" cy="52"/>
            </a:xfrm>
            <a:custGeom>
              <a:avLst/>
              <a:gdLst>
                <a:gd name="T0" fmla="*/ 0 w 301"/>
                <a:gd name="T1" fmla="*/ 0 h 52"/>
                <a:gd name="T2" fmla="*/ 7 w 301"/>
                <a:gd name="T3" fmla="*/ 24 h 52"/>
                <a:gd name="T4" fmla="*/ 24 w 301"/>
                <a:gd name="T5" fmla="*/ 47 h 52"/>
                <a:gd name="T6" fmla="*/ 301 w 301"/>
                <a:gd name="T7" fmla="*/ 52 h 52"/>
                <a:gd name="T8" fmla="*/ 159 w 301"/>
                <a:gd name="T9" fmla="*/ 0 h 52"/>
                <a:gd name="T10" fmla="*/ 0 w 301"/>
                <a:gd name="T11" fmla="*/ 0 h 52"/>
                <a:gd name="T12" fmla="*/ 0 w 30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01" h="52">
                  <a:moveTo>
                    <a:pt x="0" y="0"/>
                  </a:moveTo>
                  <a:lnTo>
                    <a:pt x="7" y="24"/>
                  </a:lnTo>
                  <a:lnTo>
                    <a:pt x="24" y="47"/>
                  </a:lnTo>
                  <a:lnTo>
                    <a:pt x="301" y="52"/>
                  </a:lnTo>
                  <a:lnTo>
                    <a:pt x="159" y="0"/>
                  </a:lnTo>
                  <a:lnTo>
                    <a:pt x="0" y="0"/>
                  </a:lnTo>
                  <a:lnTo>
                    <a:pt x="0" y="0"/>
                  </a:lnTo>
                  <a:close/>
                </a:path>
              </a:pathLst>
            </a:custGeom>
            <a:solidFill>
              <a:srgbClr val="663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55" name="Freeform 70"/>
            <p:cNvSpPr/>
            <p:nvPr/>
          </p:nvSpPr>
          <p:spPr bwMode="auto">
            <a:xfrm>
              <a:off x="4034" y="3771"/>
              <a:ext cx="638" cy="244"/>
            </a:xfrm>
            <a:custGeom>
              <a:avLst/>
              <a:gdLst>
                <a:gd name="T0" fmla="*/ 92 w 269"/>
                <a:gd name="T1" fmla="*/ 58 h 103"/>
                <a:gd name="T2" fmla="*/ 111 w 269"/>
                <a:gd name="T3" fmla="*/ 87 h 103"/>
                <a:gd name="T4" fmla="*/ 1 w 269"/>
                <a:gd name="T5" fmla="*/ 67 h 103"/>
                <a:gd name="T6" fmla="*/ 0 w 269"/>
                <a:gd name="T7" fmla="*/ 73 h 103"/>
                <a:gd name="T8" fmla="*/ 30 w 269"/>
                <a:gd name="T9" fmla="*/ 86 h 103"/>
                <a:gd name="T10" fmla="*/ 124 w 269"/>
                <a:gd name="T11" fmla="*/ 103 h 103"/>
                <a:gd name="T12" fmla="*/ 124 w 269"/>
                <a:gd name="T13" fmla="*/ 72 h 103"/>
                <a:gd name="T14" fmla="*/ 111 w 269"/>
                <a:gd name="T15" fmla="*/ 53 h 103"/>
                <a:gd name="T16" fmla="*/ 163 w 269"/>
                <a:gd name="T17" fmla="*/ 59 h 103"/>
                <a:gd name="T18" fmla="*/ 262 w 269"/>
                <a:gd name="T19" fmla="*/ 57 h 103"/>
                <a:gd name="T20" fmla="*/ 194 w 269"/>
                <a:gd name="T21" fmla="*/ 21 h 103"/>
                <a:gd name="T22" fmla="*/ 167 w 269"/>
                <a:gd name="T23" fmla="*/ 0 h 103"/>
                <a:gd name="T24" fmla="*/ 94 w 269"/>
                <a:gd name="T25" fmla="*/ 24 h 103"/>
                <a:gd name="T26" fmla="*/ 161 w 269"/>
                <a:gd name="T27" fmla="*/ 24 h 103"/>
                <a:gd name="T28" fmla="*/ 221 w 269"/>
                <a:gd name="T29" fmla="*/ 46 h 103"/>
                <a:gd name="T30" fmla="*/ 104 w 269"/>
                <a:gd name="T31" fmla="*/ 44 h 103"/>
                <a:gd name="T32" fmla="*/ 97 w 269"/>
                <a:gd name="T33" fmla="*/ 34 h 103"/>
                <a:gd name="T34" fmla="*/ 56 w 269"/>
                <a:gd name="T35" fmla="*/ 46 h 103"/>
                <a:gd name="T36" fmla="*/ 92 w 269"/>
                <a:gd name="T37"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03">
                  <a:moveTo>
                    <a:pt x="92" y="58"/>
                  </a:moveTo>
                  <a:cubicBezTo>
                    <a:pt x="111" y="87"/>
                    <a:pt x="111" y="87"/>
                    <a:pt x="111" y="87"/>
                  </a:cubicBezTo>
                  <a:cubicBezTo>
                    <a:pt x="1" y="67"/>
                    <a:pt x="1" y="67"/>
                    <a:pt x="1" y="67"/>
                  </a:cubicBezTo>
                  <a:cubicBezTo>
                    <a:pt x="0" y="73"/>
                    <a:pt x="0" y="73"/>
                    <a:pt x="0" y="73"/>
                  </a:cubicBezTo>
                  <a:cubicBezTo>
                    <a:pt x="30" y="86"/>
                    <a:pt x="30" y="86"/>
                    <a:pt x="30" y="86"/>
                  </a:cubicBezTo>
                  <a:cubicBezTo>
                    <a:pt x="124" y="103"/>
                    <a:pt x="124" y="103"/>
                    <a:pt x="124" y="103"/>
                  </a:cubicBezTo>
                  <a:cubicBezTo>
                    <a:pt x="138" y="93"/>
                    <a:pt x="138" y="83"/>
                    <a:pt x="124" y="72"/>
                  </a:cubicBezTo>
                  <a:cubicBezTo>
                    <a:pt x="111" y="53"/>
                    <a:pt x="111" y="53"/>
                    <a:pt x="111" y="53"/>
                  </a:cubicBezTo>
                  <a:cubicBezTo>
                    <a:pt x="163" y="59"/>
                    <a:pt x="163" y="59"/>
                    <a:pt x="163" y="59"/>
                  </a:cubicBezTo>
                  <a:cubicBezTo>
                    <a:pt x="199" y="69"/>
                    <a:pt x="232" y="68"/>
                    <a:pt x="262" y="57"/>
                  </a:cubicBezTo>
                  <a:cubicBezTo>
                    <a:pt x="269" y="36"/>
                    <a:pt x="246" y="24"/>
                    <a:pt x="194" y="21"/>
                  </a:cubicBezTo>
                  <a:cubicBezTo>
                    <a:pt x="167" y="0"/>
                    <a:pt x="167" y="0"/>
                    <a:pt x="167" y="0"/>
                  </a:cubicBezTo>
                  <a:cubicBezTo>
                    <a:pt x="151" y="13"/>
                    <a:pt x="127" y="21"/>
                    <a:pt x="94" y="24"/>
                  </a:cubicBezTo>
                  <a:cubicBezTo>
                    <a:pt x="161" y="24"/>
                    <a:pt x="161" y="24"/>
                    <a:pt x="161" y="24"/>
                  </a:cubicBezTo>
                  <a:cubicBezTo>
                    <a:pt x="221" y="46"/>
                    <a:pt x="221" y="46"/>
                    <a:pt x="221" y="46"/>
                  </a:cubicBezTo>
                  <a:cubicBezTo>
                    <a:pt x="104" y="44"/>
                    <a:pt x="104" y="44"/>
                    <a:pt x="104" y="44"/>
                  </a:cubicBezTo>
                  <a:cubicBezTo>
                    <a:pt x="97" y="34"/>
                    <a:pt x="97" y="34"/>
                    <a:pt x="97" y="34"/>
                  </a:cubicBezTo>
                  <a:cubicBezTo>
                    <a:pt x="84" y="40"/>
                    <a:pt x="70" y="44"/>
                    <a:pt x="56" y="46"/>
                  </a:cubicBezTo>
                  <a:cubicBezTo>
                    <a:pt x="92" y="58"/>
                    <a:pt x="92" y="58"/>
                    <a:pt x="92" y="58"/>
                  </a:cubicBezTo>
                  <a:close/>
                </a:path>
              </a:pathLst>
            </a:custGeom>
            <a:solidFill>
              <a:srgbClr val="2B1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56" name="Freeform 71"/>
            <p:cNvSpPr/>
            <p:nvPr/>
          </p:nvSpPr>
          <p:spPr bwMode="auto">
            <a:xfrm>
              <a:off x="4036" y="3880"/>
              <a:ext cx="261" cy="97"/>
            </a:xfrm>
            <a:custGeom>
              <a:avLst/>
              <a:gdLst>
                <a:gd name="T0" fmla="*/ 110 w 110"/>
                <a:gd name="T1" fmla="*/ 41 h 41"/>
                <a:gd name="T2" fmla="*/ 91 w 110"/>
                <a:gd name="T3" fmla="*/ 12 h 41"/>
                <a:gd name="T4" fmla="*/ 55 w 110"/>
                <a:gd name="T5" fmla="*/ 0 h 41"/>
                <a:gd name="T6" fmla="*/ 1 w 110"/>
                <a:gd name="T7" fmla="*/ 1 h 41"/>
                <a:gd name="T8" fmla="*/ 0 w 110"/>
                <a:gd name="T9" fmla="*/ 21 h 41"/>
                <a:gd name="T10" fmla="*/ 110 w 110"/>
                <a:gd name="T11" fmla="*/ 41 h 41"/>
              </a:gdLst>
              <a:ahLst/>
              <a:cxnLst>
                <a:cxn ang="0">
                  <a:pos x="T0" y="T1"/>
                </a:cxn>
                <a:cxn ang="0">
                  <a:pos x="T2" y="T3"/>
                </a:cxn>
                <a:cxn ang="0">
                  <a:pos x="T4" y="T5"/>
                </a:cxn>
                <a:cxn ang="0">
                  <a:pos x="T6" y="T7"/>
                </a:cxn>
                <a:cxn ang="0">
                  <a:pos x="T8" y="T9"/>
                </a:cxn>
                <a:cxn ang="0">
                  <a:pos x="T10" y="T11"/>
                </a:cxn>
              </a:cxnLst>
              <a:rect l="0" t="0" r="r" b="b"/>
              <a:pathLst>
                <a:path w="110" h="41">
                  <a:moveTo>
                    <a:pt x="110" y="41"/>
                  </a:moveTo>
                  <a:cubicBezTo>
                    <a:pt x="91" y="12"/>
                    <a:pt x="91" y="12"/>
                    <a:pt x="91" y="12"/>
                  </a:cubicBezTo>
                  <a:cubicBezTo>
                    <a:pt x="55" y="0"/>
                    <a:pt x="55" y="0"/>
                    <a:pt x="55" y="0"/>
                  </a:cubicBezTo>
                  <a:cubicBezTo>
                    <a:pt x="38" y="3"/>
                    <a:pt x="20" y="3"/>
                    <a:pt x="1" y="1"/>
                  </a:cubicBezTo>
                  <a:cubicBezTo>
                    <a:pt x="0" y="21"/>
                    <a:pt x="0" y="21"/>
                    <a:pt x="0" y="21"/>
                  </a:cubicBezTo>
                  <a:cubicBezTo>
                    <a:pt x="110" y="41"/>
                    <a:pt x="110" y="41"/>
                    <a:pt x="110" y="41"/>
                  </a:cubicBezTo>
                  <a:close/>
                </a:path>
              </a:pathLst>
            </a:custGeom>
            <a:solidFill>
              <a:srgbClr val="663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grpSp>
      <p:sp>
        <p:nvSpPr>
          <p:cNvPr id="58" name="矩形 57"/>
          <p:cNvSpPr/>
          <p:nvPr/>
        </p:nvSpPr>
        <p:spPr>
          <a:xfrm>
            <a:off x="7527925" y="3877945"/>
            <a:ext cx="4119880" cy="1568450"/>
          </a:xfrm>
          <a:prstGeom prst="rect">
            <a:avLst/>
          </a:prstGeom>
        </p:spPr>
        <p:txBody>
          <a:bodyPr wrap="square" lIns="91451" tIns="45726" rIns="91451" bIns="45726">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5D403A"/>
                </a:solidFill>
                <a:effectLst/>
                <a:uLnTx/>
                <a:uFillTx/>
                <a:latin typeface="微软雅黑"/>
                <a:ea typeface="微软雅黑"/>
                <a:cs typeface="+mn-ea"/>
              </a:rPr>
              <a:t>人工智能战胜世界围棋冠军并不意味着超过了人类的智能。</a:t>
            </a:r>
          </a:p>
        </p:txBody>
      </p:sp>
      <p:cxnSp>
        <p:nvCxnSpPr>
          <p:cNvPr id="59" name="直接连接符 58"/>
          <p:cNvCxnSpPr/>
          <p:nvPr/>
        </p:nvCxnSpPr>
        <p:spPr>
          <a:xfrm flipV="1">
            <a:off x="7527925" y="5538470"/>
            <a:ext cx="4071620" cy="35560"/>
          </a:xfrm>
          <a:prstGeom prst="line">
            <a:avLst/>
          </a:prstGeom>
          <a:ln w="50800" cmpd="thickThi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63" name="Freeform 24"/>
          <p:cNvSpPr/>
          <p:nvPr/>
        </p:nvSpPr>
        <p:spPr bwMode="auto">
          <a:xfrm>
            <a:off x="1096645" y="4137660"/>
            <a:ext cx="3820795" cy="1939925"/>
          </a:xfrm>
          <a:custGeom>
            <a:avLst/>
            <a:gdLst>
              <a:gd name="T0" fmla="*/ 266 w 923"/>
              <a:gd name="T1" fmla="*/ 0 h 469"/>
              <a:gd name="T2" fmla="*/ 0 w 923"/>
              <a:gd name="T3" fmla="*/ 188 h 469"/>
              <a:gd name="T4" fmla="*/ 156 w 923"/>
              <a:gd name="T5" fmla="*/ 353 h 469"/>
              <a:gd name="T6" fmla="*/ 226 w 923"/>
              <a:gd name="T7" fmla="*/ 359 h 469"/>
              <a:gd name="T8" fmla="*/ 383 w 923"/>
              <a:gd name="T9" fmla="*/ 340 h 469"/>
              <a:gd name="T10" fmla="*/ 544 w 923"/>
              <a:gd name="T11" fmla="*/ 320 h 469"/>
              <a:gd name="T12" fmla="*/ 923 w 923"/>
              <a:gd name="T13" fmla="*/ 469 h 469"/>
              <a:gd name="T14" fmla="*/ 358 w 923"/>
              <a:gd name="T15" fmla="*/ 7 h 469"/>
              <a:gd name="T16" fmla="*/ 266 w 923"/>
              <a:gd name="T1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469">
                <a:moveTo>
                  <a:pt x="266" y="0"/>
                </a:moveTo>
                <a:cubicBezTo>
                  <a:pt x="83" y="0"/>
                  <a:pt x="0" y="95"/>
                  <a:pt x="0" y="188"/>
                </a:cubicBezTo>
                <a:cubicBezTo>
                  <a:pt x="0" y="263"/>
                  <a:pt x="55" y="336"/>
                  <a:pt x="156" y="353"/>
                </a:cubicBezTo>
                <a:cubicBezTo>
                  <a:pt x="180" y="357"/>
                  <a:pt x="203" y="359"/>
                  <a:pt x="226" y="359"/>
                </a:cubicBezTo>
                <a:cubicBezTo>
                  <a:pt x="280" y="359"/>
                  <a:pt x="331" y="349"/>
                  <a:pt x="383" y="340"/>
                </a:cubicBezTo>
                <a:cubicBezTo>
                  <a:pt x="434" y="330"/>
                  <a:pt x="486" y="320"/>
                  <a:pt x="544" y="320"/>
                </a:cubicBezTo>
                <a:cubicBezTo>
                  <a:pt x="646" y="320"/>
                  <a:pt x="764" y="351"/>
                  <a:pt x="923" y="469"/>
                </a:cubicBezTo>
                <a:cubicBezTo>
                  <a:pt x="923" y="469"/>
                  <a:pt x="780" y="70"/>
                  <a:pt x="358" y="7"/>
                </a:cubicBezTo>
                <a:cubicBezTo>
                  <a:pt x="325" y="2"/>
                  <a:pt x="294" y="0"/>
                  <a:pt x="266" y="0"/>
                </a:cubicBezTo>
              </a:path>
            </a:pathLst>
          </a:custGeom>
          <a:solidFill>
            <a:schemeClr val="accent2"/>
          </a:solidFill>
          <a:ln>
            <a:noFill/>
          </a:ln>
          <a:effectLst>
            <a:outerShdw blurRad="127000" dist="25400" dir="16200000" sx="101000" sy="101000" rotWithShape="0">
              <a:prstClr val="black">
                <a:alpha val="50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66" name="标题 65"/>
          <p:cNvSpPr>
            <a:spLocks noGrp="1"/>
          </p:cNvSpPr>
          <p:nvPr>
            <p:ph type="title"/>
          </p:nvPr>
        </p:nvSpPr>
        <p:spPr>
          <a:xfrm>
            <a:off x="165678" y="76027"/>
            <a:ext cx="10515600" cy="660111"/>
          </a:xfrm>
        </p:spPr>
        <p:txBody>
          <a:bodyPr/>
          <a:lstStyle/>
          <a:p>
            <a:r>
              <a:rPr lang="zh-CN" altLang="en-US" dirty="0">
                <a:cs typeface="+mn-ea"/>
              </a:rPr>
              <a:t>人工智能战胜了世界围棋冠军是否意味着超出了人类的智能？</a:t>
            </a:r>
          </a:p>
        </p:txBody>
      </p:sp>
      <p:pic>
        <p:nvPicPr>
          <p:cNvPr id="67" name="图片 66"/>
          <p:cNvPicPr>
            <a:picLocks noChangeAspect="1"/>
          </p:cNvPicPr>
          <p:nvPr/>
        </p:nvPicPr>
        <p:blipFill>
          <a:blip r:embed="rId2"/>
          <a:stretch>
            <a:fillRect/>
          </a:stretch>
        </p:blipFill>
        <p:spPr>
          <a:xfrm>
            <a:off x="7551420" y="1181100"/>
            <a:ext cx="4025265" cy="2386965"/>
          </a:xfrm>
          <a:prstGeom prst="rect">
            <a:avLst/>
          </a:prstGeom>
        </p:spPr>
      </p:pic>
      <p:pic>
        <p:nvPicPr>
          <p:cNvPr id="68" name="图片 67"/>
          <p:cNvPicPr>
            <a:picLocks noChangeAspect="1"/>
          </p:cNvPicPr>
          <p:nvPr/>
        </p:nvPicPr>
        <p:blipFill>
          <a:blip r:embed="rId3"/>
          <a:stretch>
            <a:fillRect/>
          </a:stretch>
        </p:blipFill>
        <p:spPr>
          <a:xfrm rot="2040000">
            <a:off x="2571115" y="1539875"/>
            <a:ext cx="1943735" cy="1423670"/>
          </a:xfrm>
          <a:prstGeom prst="ellipse">
            <a:avLst/>
          </a:prstGeom>
        </p:spPr>
      </p:pic>
      <p:pic>
        <p:nvPicPr>
          <p:cNvPr id="69" name="图片 68"/>
          <p:cNvPicPr>
            <a:picLocks noChangeAspect="1"/>
          </p:cNvPicPr>
          <p:nvPr/>
        </p:nvPicPr>
        <p:blipFill>
          <a:blip r:embed="rId4"/>
          <a:stretch>
            <a:fillRect/>
          </a:stretch>
        </p:blipFill>
        <p:spPr>
          <a:xfrm rot="1080000">
            <a:off x="1488440" y="2806700"/>
            <a:ext cx="2273300" cy="1514475"/>
          </a:xfrm>
          <a:prstGeom prst="ellipse">
            <a:avLst/>
          </a:prstGeom>
        </p:spPr>
      </p:pic>
      <p:pic>
        <p:nvPicPr>
          <p:cNvPr id="70" name="图片 69"/>
          <p:cNvPicPr>
            <a:picLocks noChangeAspect="1"/>
          </p:cNvPicPr>
          <p:nvPr/>
        </p:nvPicPr>
        <p:blipFill>
          <a:blip r:embed="rId5"/>
          <a:stretch>
            <a:fillRect/>
          </a:stretch>
        </p:blipFill>
        <p:spPr>
          <a:xfrm>
            <a:off x="1147445" y="4166870"/>
            <a:ext cx="2117725" cy="144018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p:cTn id="23" dur="500" fill="hold"/>
                                        <p:tgtEl>
                                          <p:spTgt spid="59"/>
                                        </p:tgtEl>
                                        <p:attrNameLst>
                                          <p:attrName>ppt_w</p:attrName>
                                        </p:attrNameLst>
                                      </p:cBhvr>
                                      <p:tavLst>
                                        <p:tav tm="0">
                                          <p:val>
                                            <p:fltVal val="0"/>
                                          </p:val>
                                        </p:tav>
                                        <p:tav tm="100000">
                                          <p:val>
                                            <p:strVal val="#ppt_w"/>
                                          </p:val>
                                        </p:tav>
                                      </p:tavLst>
                                    </p:anim>
                                    <p:anim calcmode="lin" valueType="num">
                                      <p:cBhvr>
                                        <p:cTn id="24" dur="500" fill="hold"/>
                                        <p:tgtEl>
                                          <p:spTgt spid="59"/>
                                        </p:tgtEl>
                                        <p:attrNameLst>
                                          <p:attrName>ppt_h</p:attrName>
                                        </p:attrNameLst>
                                      </p:cBhvr>
                                      <p:tavLst>
                                        <p:tav tm="0">
                                          <p:val>
                                            <p:fltVal val="0"/>
                                          </p:val>
                                        </p:tav>
                                        <p:tav tm="100000">
                                          <p:val>
                                            <p:strVal val="#ppt_h"/>
                                          </p:val>
                                        </p:tav>
                                      </p:tavLst>
                                    </p:anim>
                                    <p:animEffect transition="in" filter="fade">
                                      <p:cBhvr>
                                        <p:cTn id="2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flipV="1">
            <a:off x="4538217" y="2697691"/>
            <a:ext cx="16469" cy="2600173"/>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69436" y="4850228"/>
            <a:ext cx="1970276"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2420543" y="3465660"/>
            <a:ext cx="25397" cy="1855067"/>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5829090" y="4099199"/>
            <a:ext cx="4730" cy="746796"/>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3877404" y="3307921"/>
            <a:ext cx="0" cy="1552524"/>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3236559" y="4350696"/>
            <a:ext cx="1970276"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5196212" y="3380993"/>
            <a:ext cx="0" cy="969707"/>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3248759" y="3997777"/>
            <a:ext cx="4730" cy="354668"/>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0" name="Rectangle 157"/>
          <p:cNvSpPr/>
          <p:nvPr/>
        </p:nvSpPr>
        <p:spPr>
          <a:xfrm>
            <a:off x="2030009" y="5205903"/>
            <a:ext cx="4204107" cy="580029"/>
          </a:xfrm>
          <a:prstGeom prst="rect">
            <a:avLst/>
          </a:prstGeom>
          <a:solidFill>
            <a:schemeClr val="tx2"/>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21908" tIns="60954" rIns="121908" bIns="6095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D20402"/>
              </a:solidFill>
              <a:effectLst/>
              <a:uLnTx/>
              <a:uFillTx/>
              <a:latin typeface="Arial"/>
              <a:ea typeface="微软雅黑"/>
              <a:cs typeface="+mn-ea"/>
            </a:endParaRPr>
          </a:p>
        </p:txBody>
      </p:sp>
      <p:sp>
        <p:nvSpPr>
          <p:cNvPr id="111" name="TextBox 110"/>
          <p:cNvSpPr txBox="1"/>
          <p:nvPr/>
        </p:nvSpPr>
        <p:spPr>
          <a:xfrm>
            <a:off x="2278380" y="5189220"/>
            <a:ext cx="3719830" cy="612775"/>
          </a:xfrm>
          <a:prstGeom prst="rect">
            <a:avLst/>
          </a:prstGeom>
          <a:noFill/>
          <a:ln>
            <a:noFill/>
          </a:ln>
        </p:spPr>
        <p:txBody>
          <a:bodyPr wrap="squar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ea"/>
              </a:rPr>
              <a:t>为什么人工智能战胜世界围棋冠军并不意味着超过了人类的智能？</a:t>
            </a:r>
          </a:p>
        </p:txBody>
      </p:sp>
      <p:sp>
        <p:nvSpPr>
          <p:cNvPr id="119" name="TextBox 118"/>
          <p:cNvSpPr txBox="1"/>
          <p:nvPr/>
        </p:nvSpPr>
        <p:spPr>
          <a:xfrm>
            <a:off x="6864350" y="1437005"/>
            <a:ext cx="4880610" cy="4429125"/>
          </a:xfrm>
          <a:prstGeom prst="rect">
            <a:avLst/>
          </a:prstGeom>
          <a:noFill/>
          <a:ln>
            <a:noFill/>
          </a:ln>
        </p:spPr>
        <p:txBody>
          <a:bodyPr wrap="squar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solidFill>
                  <a:srgbClr val="7A6F71"/>
                </a:solidFill>
                <a:effectLst>
                  <a:outerShdw blurRad="38100" dist="25400" dir="5400000" algn="ctr" rotWithShape="0">
                    <a:srgbClr val="6E747A">
                      <a:alpha val="43000"/>
                    </a:srgbClr>
                  </a:outerShdw>
                </a:effectLst>
                <a:uLnTx/>
                <a:uFillTx/>
                <a:latin typeface="微软雅黑"/>
                <a:ea typeface="微软雅黑"/>
                <a:cs typeface="+mn-ea"/>
              </a:rPr>
              <a:t>       </a:t>
            </a:r>
            <a:r>
              <a:rPr kumimoji="0" lang="zh-CN" altLang="en-US" sz="2800" b="0" i="0" u="none" strike="noStrike" kern="1200" cap="none" spc="0" normalizeH="0" baseline="0" noProof="0" dirty="0">
                <a:ln/>
                <a:solidFill>
                  <a:srgbClr val="7A6F71"/>
                </a:solidFill>
                <a:effectLst>
                  <a:outerShdw blurRad="38100" dist="25400" dir="5400000" algn="ctr" rotWithShape="0">
                    <a:srgbClr val="6E747A">
                      <a:alpha val="43000"/>
                    </a:srgbClr>
                  </a:outerShdw>
                </a:effectLst>
                <a:uLnTx/>
                <a:uFillTx/>
                <a:latin typeface="华文中宋" panose="02010600040101010101" charset="-122"/>
                <a:ea typeface="华文中宋" panose="02010600040101010101" charset="-122"/>
                <a:cs typeface="+mn-ea"/>
              </a:rPr>
              <a:t>首先，人类的智能并不只是从围棋一个方面就可以表现出来的。虽然由于围棋的复杂，变化繁多是人类最复杂的智力游戏之一，但却不能仅用围棋来代表人类的智能。人类智能还包含很多方面，例如面对不同事物情绪的转化，社交问题的处理。在这些方面，人工智能的发展还处于起步阶段。</a:t>
            </a:r>
          </a:p>
        </p:txBody>
      </p:sp>
      <p:sp>
        <p:nvSpPr>
          <p:cNvPr id="123" name="TextBox 122"/>
          <p:cNvSpPr txBox="1"/>
          <p:nvPr/>
        </p:nvSpPr>
        <p:spPr>
          <a:xfrm>
            <a:off x="12808217" y="8272252"/>
            <a:ext cx="2147358" cy="707874"/>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00" b="0" i="0" u="none" strike="noStrike" kern="1200" cap="none" spc="0" normalizeH="0" baseline="0" noProof="0" dirty="0">
                <a:ln>
                  <a:noFill/>
                </a:ln>
                <a:solidFill>
                  <a:prstClr val="white"/>
                </a:solidFill>
                <a:effectLst/>
                <a:uLnTx/>
                <a:uFillTx/>
                <a:latin typeface="微软雅黑"/>
                <a:ea typeface="微软雅黑"/>
                <a:cs typeface="+mn-ea"/>
              </a:rPr>
              <a:t>0.5 </a:t>
            </a:r>
            <a:r>
              <a:rPr kumimoji="0" lang="zh-CN" altLang="en-US" sz="1900" b="0" i="0" u="none" strike="noStrike" kern="1200" cap="none" spc="0" normalizeH="0" baseline="0" noProof="0" dirty="0">
                <a:ln>
                  <a:noFill/>
                </a:ln>
                <a:solidFill>
                  <a:prstClr val="white"/>
                </a:solidFill>
                <a:effectLst/>
                <a:uLnTx/>
                <a:uFillTx/>
                <a:latin typeface="微软雅黑"/>
                <a:ea typeface="微软雅黑"/>
                <a:cs typeface="+mn-ea"/>
              </a:rPr>
              <a:t>秒延迟符，无</a:t>
            </a:r>
            <a:endParaRPr kumimoji="0" lang="en-US" altLang="zh-CN" sz="1900" b="0" i="0" u="none" strike="noStrike" kern="1200" cap="none" spc="0" normalizeH="0" baseline="0" noProof="0" dirty="0">
              <a:ln>
                <a:noFill/>
              </a:ln>
              <a:solidFill>
                <a:prstClr val="white"/>
              </a:solidFill>
              <a:effectLst/>
              <a:uLnTx/>
              <a:uFillTx/>
              <a:latin typeface="微软雅黑"/>
              <a:ea typeface="微软雅黑"/>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prstClr val="white"/>
                </a:solidFill>
                <a:effectLst/>
                <a:uLnTx/>
                <a:uFillTx/>
                <a:latin typeface="微软雅黑"/>
                <a:ea typeface="微软雅黑"/>
                <a:cs typeface="+mn-ea"/>
              </a:rPr>
              <a:t>意义，可删除</a:t>
            </a:r>
            <a:r>
              <a:rPr kumimoji="0" lang="en-US" altLang="zh-CN" sz="1900" b="0" i="0" u="none" strike="noStrike" kern="1200" cap="none" spc="0" normalizeH="0" baseline="0" noProof="0" dirty="0">
                <a:ln>
                  <a:noFill/>
                </a:ln>
                <a:solidFill>
                  <a:prstClr val="white"/>
                </a:solidFill>
                <a:effectLst/>
                <a:uLnTx/>
                <a:uFillTx/>
                <a:latin typeface="微软雅黑"/>
                <a:ea typeface="微软雅黑"/>
                <a:cs typeface="+mn-ea"/>
              </a:rPr>
              <a:t>.</a:t>
            </a:r>
            <a:endParaRPr kumimoji="0" lang="zh-CN" altLang="en-US" sz="1900" b="0" i="0" u="none" strike="noStrike" kern="1200" cap="none" spc="0" normalizeH="0" baseline="0" noProof="0" dirty="0">
              <a:ln>
                <a:noFill/>
              </a:ln>
              <a:solidFill>
                <a:prstClr val="white"/>
              </a:solidFill>
              <a:effectLst/>
              <a:uLnTx/>
              <a:uFillTx/>
              <a:latin typeface="微软雅黑"/>
              <a:ea typeface="微软雅黑"/>
              <a:cs typeface="+mn-ea"/>
            </a:endParaRPr>
          </a:p>
        </p:txBody>
      </p:sp>
      <p:sp>
        <p:nvSpPr>
          <p:cNvPr id="2" name="标题 1"/>
          <p:cNvSpPr>
            <a:spLocks noGrp="1"/>
          </p:cNvSpPr>
          <p:nvPr>
            <p:ph type="title"/>
          </p:nvPr>
        </p:nvSpPr>
        <p:spPr/>
        <p:txBody>
          <a:bodyPr/>
          <a:lstStyle/>
          <a:p>
            <a:r>
              <a:rPr lang="zh-CN" altLang="en-US" dirty="0">
                <a:cs typeface="+mn-ea"/>
              </a:rPr>
              <a:t>人工智能战胜了世界围棋冠军是否意味着超出了人类的智能？</a:t>
            </a:r>
          </a:p>
        </p:txBody>
      </p:sp>
      <p:sp>
        <p:nvSpPr>
          <p:cNvPr id="104" name="椭圆 103"/>
          <p:cNvSpPr/>
          <p:nvPr/>
        </p:nvSpPr>
        <p:spPr>
          <a:xfrm>
            <a:off x="4167425" y="3935755"/>
            <a:ext cx="800592" cy="8006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112" name="TextBox 111"/>
          <p:cNvSpPr txBox="1"/>
          <p:nvPr/>
        </p:nvSpPr>
        <p:spPr>
          <a:xfrm>
            <a:off x="4260769" y="3888282"/>
            <a:ext cx="656566" cy="861762"/>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Arial"/>
                <a:ea typeface="微软雅黑"/>
                <a:cs typeface="+mn-ea"/>
              </a:rPr>
              <a:t>A</a:t>
            </a:r>
            <a:endParaRPr kumimoji="0" lang="zh-CN" altLang="en-US" sz="4800" b="0" i="0" u="none" strike="noStrike" kern="1200" cap="none" spc="0" normalizeH="0" baseline="0" noProof="0" dirty="0">
              <a:ln>
                <a:noFill/>
              </a:ln>
              <a:solidFill>
                <a:prstClr val="white"/>
              </a:solidFill>
              <a:effectLst/>
              <a:uLnTx/>
              <a:uFillTx/>
              <a:latin typeface="Arial"/>
              <a:ea typeface="微软雅黑"/>
              <a:cs typeface="+mn-ea"/>
            </a:endParaRPr>
          </a:p>
        </p:txBody>
      </p:sp>
      <p:sp>
        <p:nvSpPr>
          <p:cNvPr id="98" name="椭圆 97"/>
          <p:cNvSpPr/>
          <p:nvPr/>
        </p:nvSpPr>
        <p:spPr>
          <a:xfrm>
            <a:off x="3477108" y="2664963"/>
            <a:ext cx="800592" cy="800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99" name="椭圆 98"/>
          <p:cNvSpPr/>
          <p:nvPr/>
        </p:nvSpPr>
        <p:spPr>
          <a:xfrm>
            <a:off x="2836262" y="3332261"/>
            <a:ext cx="800592" cy="8006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100" name="椭圆 99"/>
          <p:cNvSpPr/>
          <p:nvPr/>
        </p:nvSpPr>
        <p:spPr>
          <a:xfrm>
            <a:off x="2045642" y="2830064"/>
            <a:ext cx="800592" cy="8006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114" name="TextBox 113"/>
          <p:cNvSpPr txBox="1"/>
          <p:nvPr/>
        </p:nvSpPr>
        <p:spPr>
          <a:xfrm>
            <a:off x="2123236" y="2778018"/>
            <a:ext cx="690229" cy="861762"/>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Arial"/>
                <a:ea typeface="微软雅黑"/>
                <a:cs typeface="+mn-ea"/>
              </a:rPr>
              <a:t>C</a:t>
            </a:r>
            <a:endParaRPr kumimoji="0" lang="zh-CN" altLang="en-US" sz="4800" b="0" i="0" u="none" strike="noStrike" kern="1200" cap="none" spc="0" normalizeH="0" baseline="0" noProof="0" dirty="0">
              <a:ln>
                <a:noFill/>
              </a:ln>
              <a:solidFill>
                <a:prstClr val="white"/>
              </a:solidFill>
              <a:effectLst/>
              <a:uLnTx/>
              <a:uFillTx/>
              <a:latin typeface="Arial"/>
              <a:ea typeface="微软雅黑"/>
              <a:cs typeface="+mn-ea"/>
            </a:endParaRPr>
          </a:p>
        </p:txBody>
      </p:sp>
      <p:sp>
        <p:nvSpPr>
          <p:cNvPr id="115" name="TextBox 114"/>
          <p:cNvSpPr txBox="1"/>
          <p:nvPr/>
        </p:nvSpPr>
        <p:spPr>
          <a:xfrm>
            <a:off x="2946980" y="3300635"/>
            <a:ext cx="690229" cy="861762"/>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Arial"/>
                <a:ea typeface="微软雅黑"/>
                <a:cs typeface="+mn-ea"/>
              </a:rPr>
              <a:t>D</a:t>
            </a:r>
            <a:endParaRPr kumimoji="0" lang="zh-CN" altLang="en-US" sz="4800" b="0" i="0" u="none" strike="noStrike" kern="1200" cap="none" spc="0" normalizeH="0" baseline="0" noProof="0" dirty="0">
              <a:ln>
                <a:noFill/>
              </a:ln>
              <a:solidFill>
                <a:prstClr val="white"/>
              </a:solidFill>
              <a:effectLst/>
              <a:uLnTx/>
              <a:uFillTx/>
              <a:latin typeface="Arial"/>
              <a:ea typeface="微软雅黑"/>
              <a:cs typeface="+mn-ea"/>
            </a:endParaRPr>
          </a:p>
        </p:txBody>
      </p:sp>
      <p:sp>
        <p:nvSpPr>
          <p:cNvPr id="116" name="TextBox 115"/>
          <p:cNvSpPr txBox="1"/>
          <p:nvPr/>
        </p:nvSpPr>
        <p:spPr>
          <a:xfrm>
            <a:off x="3580595" y="2611106"/>
            <a:ext cx="656566" cy="861762"/>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Arial"/>
                <a:ea typeface="微软雅黑"/>
                <a:cs typeface="+mn-ea"/>
              </a:rPr>
              <a:t>E</a:t>
            </a:r>
            <a:endParaRPr kumimoji="0" lang="zh-CN" altLang="en-US" sz="4800" b="0" i="0" u="none" strike="noStrike" kern="1200" cap="none" spc="0" normalizeH="0" baseline="0" noProof="0" dirty="0">
              <a:ln>
                <a:noFill/>
              </a:ln>
              <a:solidFill>
                <a:prstClr val="white"/>
              </a:solidFill>
              <a:effectLst/>
              <a:uLnTx/>
              <a:uFillTx/>
              <a:latin typeface="Arial"/>
              <a:ea typeface="微软雅黑"/>
              <a:cs typeface="+mn-ea"/>
            </a:endParaRPr>
          </a:p>
        </p:txBody>
      </p:sp>
      <p:sp>
        <p:nvSpPr>
          <p:cNvPr id="103" name="椭圆 102"/>
          <p:cNvSpPr/>
          <p:nvPr/>
        </p:nvSpPr>
        <p:spPr>
          <a:xfrm>
            <a:off x="5433524" y="3451953"/>
            <a:ext cx="800592" cy="800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118" name="TextBox 117"/>
          <p:cNvSpPr txBox="1"/>
          <p:nvPr/>
        </p:nvSpPr>
        <p:spPr>
          <a:xfrm>
            <a:off x="5512776" y="3383314"/>
            <a:ext cx="725495" cy="861762"/>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Arial"/>
                <a:ea typeface="微软雅黑"/>
                <a:cs typeface="+mn-ea"/>
              </a:rPr>
              <a:t>G</a:t>
            </a:r>
            <a:endParaRPr kumimoji="0" lang="zh-CN" altLang="en-US" sz="4800" b="0" i="0" u="none" strike="noStrike" kern="1200" cap="none" spc="0" normalizeH="0" baseline="0" noProof="0" dirty="0">
              <a:ln>
                <a:noFill/>
              </a:ln>
              <a:solidFill>
                <a:prstClr val="white"/>
              </a:solidFill>
              <a:effectLst/>
              <a:uLnTx/>
              <a:uFillTx/>
              <a:latin typeface="Arial"/>
              <a:ea typeface="微软雅黑"/>
              <a:cs typeface="+mn-ea"/>
            </a:endParaRPr>
          </a:p>
        </p:txBody>
      </p:sp>
      <p:sp>
        <p:nvSpPr>
          <p:cNvPr id="101" name="椭圆 100"/>
          <p:cNvSpPr/>
          <p:nvPr/>
        </p:nvSpPr>
        <p:spPr>
          <a:xfrm>
            <a:off x="4802962" y="2748384"/>
            <a:ext cx="800592" cy="8006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102" name="椭圆 101"/>
          <p:cNvSpPr/>
          <p:nvPr/>
        </p:nvSpPr>
        <p:spPr>
          <a:xfrm>
            <a:off x="4167425" y="2056612"/>
            <a:ext cx="800592" cy="8006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113" name="TextBox 112"/>
          <p:cNvSpPr txBox="1"/>
          <p:nvPr/>
        </p:nvSpPr>
        <p:spPr>
          <a:xfrm>
            <a:off x="4284539" y="2000919"/>
            <a:ext cx="656566" cy="861762"/>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Arial"/>
                <a:ea typeface="微软雅黑"/>
                <a:cs typeface="+mn-ea"/>
              </a:rPr>
              <a:t>B</a:t>
            </a:r>
            <a:endParaRPr kumimoji="0" lang="zh-CN" altLang="en-US" sz="4800" b="0" i="0" u="none" strike="noStrike" kern="1200" cap="none" spc="0" normalizeH="0" baseline="0" noProof="0" dirty="0">
              <a:ln>
                <a:noFill/>
              </a:ln>
              <a:solidFill>
                <a:prstClr val="white"/>
              </a:solidFill>
              <a:effectLst/>
              <a:uLnTx/>
              <a:uFillTx/>
              <a:latin typeface="Arial"/>
              <a:ea typeface="微软雅黑"/>
              <a:cs typeface="+mn-ea"/>
            </a:endParaRPr>
          </a:p>
        </p:txBody>
      </p:sp>
      <p:sp>
        <p:nvSpPr>
          <p:cNvPr id="117" name="TextBox 116"/>
          <p:cNvSpPr txBox="1"/>
          <p:nvPr/>
        </p:nvSpPr>
        <p:spPr>
          <a:xfrm>
            <a:off x="4926619" y="2717845"/>
            <a:ext cx="622903" cy="861762"/>
          </a:xfrm>
          <a:prstGeom prst="rect">
            <a:avLst/>
          </a:prstGeom>
          <a:noFill/>
        </p:spPr>
        <p:txBody>
          <a:bodyPr wrap="none" lIns="121908" tIns="60954" rIns="121908" bIns="6095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Arial"/>
                <a:ea typeface="微软雅黑"/>
                <a:cs typeface="+mn-ea"/>
              </a:rPr>
              <a:t>F</a:t>
            </a:r>
            <a:endParaRPr kumimoji="0" lang="zh-CN" altLang="en-US" sz="4800" b="0" i="0" u="none" strike="noStrike" kern="1200" cap="none" spc="0" normalizeH="0" baseline="0" noProof="0" dirty="0">
              <a:ln>
                <a:noFill/>
              </a:ln>
              <a:solidFill>
                <a:prstClr val="white"/>
              </a:solidFill>
              <a:effectLst/>
              <a:uLnTx/>
              <a:uFillTx/>
              <a:latin typeface="Arial"/>
              <a:ea typeface="微软雅黑"/>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randombar(horizontal)">
                                      <p:cBhvr>
                                        <p:cTn id="7" dur="500"/>
                                        <p:tgtEl>
                                          <p:spTgt spid="1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randombar(horizontal)">
                                      <p:cBhvr>
                                        <p:cTn id="10" dur="500"/>
                                        <p:tgtEl>
                                          <p:spTgt spid="11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down)">
                                      <p:cBhvr>
                                        <p:cTn id="14" dur="500"/>
                                        <p:tgtEl>
                                          <p:spTgt spid="96"/>
                                        </p:tgtEl>
                                      </p:cBhvr>
                                    </p:animEffect>
                                  </p:childTnLst>
                                </p:cTn>
                              </p:par>
                              <p:par>
                                <p:cTn id="15" presetID="22" presetClass="entr" presetSubtype="4" fill="hold"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wipe(down)">
                                      <p:cBhvr>
                                        <p:cTn id="17" dur="500"/>
                                        <p:tgtEl>
                                          <p:spTgt spid="105"/>
                                        </p:tgtEl>
                                      </p:cBhvr>
                                    </p:animEffect>
                                  </p:childTnLst>
                                </p:cTn>
                              </p:par>
                              <p:par>
                                <p:cTn id="18" presetID="22" presetClass="entr" presetSubtype="4" fill="hold" nodeType="with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wipe(down)">
                                      <p:cBhvr>
                                        <p:cTn id="20" dur="500"/>
                                        <p:tgtEl>
                                          <p:spTgt spid="108"/>
                                        </p:tgtEl>
                                      </p:cBhvr>
                                    </p:animEffect>
                                  </p:childTnLst>
                                </p:cTn>
                              </p:par>
                              <p:par>
                                <p:cTn id="21" presetID="22" presetClass="entr" presetSubtype="4"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down)">
                                      <p:cBhvr>
                                        <p:cTn id="23" dur="500"/>
                                        <p:tgtEl>
                                          <p:spTgt spid="95"/>
                                        </p:tgtEl>
                                      </p:cBhvr>
                                    </p:animEffect>
                                  </p:childTnLst>
                                </p:cTn>
                              </p:par>
                              <p:par>
                                <p:cTn id="24" presetID="22" presetClass="entr" presetSubtype="4" fill="hold"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down)">
                                      <p:cBhvr>
                                        <p:cTn id="26" dur="500"/>
                                        <p:tgtEl>
                                          <p:spTgt spid="106"/>
                                        </p:tgtEl>
                                      </p:cBhvr>
                                    </p:animEffect>
                                  </p:childTnLst>
                                </p:cTn>
                              </p:par>
                              <p:par>
                                <p:cTn id="27" presetID="22" presetClass="entr" presetSubtype="4"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animEffect transition="in" filter="wipe(down)">
                                      <p:cBhvr>
                                        <p:cTn id="29" dur="500"/>
                                        <p:tgtEl>
                                          <p:spTgt spid="107"/>
                                        </p:tgtEl>
                                      </p:cBhvr>
                                    </p:animEffect>
                                  </p:childTnLst>
                                </p:cTn>
                              </p:par>
                              <p:par>
                                <p:cTn id="30" presetID="22" presetClass="entr" presetSubtype="4" fill="hold" nodeType="with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wipe(down)">
                                      <p:cBhvr>
                                        <p:cTn id="32" dur="500"/>
                                        <p:tgtEl>
                                          <p:spTgt spid="109"/>
                                        </p:tgtEl>
                                      </p:cBhvr>
                                    </p:animEffect>
                                  </p:childTnLst>
                                </p:cTn>
                              </p:par>
                              <p:par>
                                <p:cTn id="33" presetID="22" presetClass="entr" presetSubtype="4"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wipe(down)">
                                      <p:cBhvr>
                                        <p:cTn id="35" dur="500"/>
                                        <p:tgtEl>
                                          <p:spTgt spid="97"/>
                                        </p:tgtEl>
                                      </p:cBhvr>
                                    </p:animEffect>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wipe(down)">
                                      <p:cBhvr>
                                        <p:cTn id="39" dur="500"/>
                                        <p:tgtEl>
                                          <p:spTgt spid="10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wipe(down)">
                                      <p:cBhvr>
                                        <p:cTn id="42" dur="500"/>
                                        <p:tgtEl>
                                          <p:spTgt spid="9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wipe(down)">
                                      <p:cBhvr>
                                        <p:cTn id="45" dur="500"/>
                                        <p:tgtEl>
                                          <p:spTgt spid="9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wipe(down)">
                                      <p:cBhvr>
                                        <p:cTn id="48" dur="500"/>
                                        <p:tgtEl>
                                          <p:spTgt spid="10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down)">
                                      <p:cBhvr>
                                        <p:cTn id="51" dur="500"/>
                                        <p:tgtEl>
                                          <p:spTgt spid="10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wipe(down)">
                                      <p:cBhvr>
                                        <p:cTn id="54" dur="500"/>
                                        <p:tgtEl>
                                          <p:spTgt spid="10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down)">
                                      <p:cBhvr>
                                        <p:cTn id="57" dur="500"/>
                                        <p:tgtEl>
                                          <p:spTgt spid="104"/>
                                        </p:tgtEl>
                                      </p:cBhvr>
                                    </p:animEffect>
                                  </p:childTnLst>
                                </p:cTn>
                              </p:par>
                            </p:childTnLst>
                          </p:cTn>
                        </p:par>
                        <p:par>
                          <p:cTn id="58" fill="hold">
                            <p:stCondLst>
                              <p:cond delay="1500"/>
                            </p:stCondLst>
                            <p:childTnLst>
                              <p:par>
                                <p:cTn id="59" presetID="47" presetClass="entr" presetSubtype="0" fill="hold" grpId="0" nodeType="after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fade">
                                      <p:cBhvr>
                                        <p:cTn id="61" dur="500"/>
                                        <p:tgtEl>
                                          <p:spTgt spid="114"/>
                                        </p:tgtEl>
                                      </p:cBhvr>
                                    </p:animEffect>
                                    <p:anim calcmode="lin" valueType="num">
                                      <p:cBhvr>
                                        <p:cTn id="62" dur="500" fill="hold"/>
                                        <p:tgtEl>
                                          <p:spTgt spid="114"/>
                                        </p:tgtEl>
                                        <p:attrNameLst>
                                          <p:attrName>ppt_x</p:attrName>
                                        </p:attrNameLst>
                                      </p:cBhvr>
                                      <p:tavLst>
                                        <p:tav tm="0">
                                          <p:val>
                                            <p:strVal val="#ppt_x"/>
                                          </p:val>
                                        </p:tav>
                                        <p:tav tm="100000">
                                          <p:val>
                                            <p:strVal val="#ppt_x"/>
                                          </p:val>
                                        </p:tav>
                                      </p:tavLst>
                                    </p:anim>
                                    <p:anim calcmode="lin" valueType="num">
                                      <p:cBhvr>
                                        <p:cTn id="63" dur="500" fill="hold"/>
                                        <p:tgtEl>
                                          <p:spTgt spid="114"/>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anim calcmode="lin" valueType="num">
                                      <p:cBhvr>
                                        <p:cTn id="67" dur="500" fill="hold"/>
                                        <p:tgtEl>
                                          <p:spTgt spid="115"/>
                                        </p:tgtEl>
                                        <p:attrNameLst>
                                          <p:attrName>ppt_x</p:attrName>
                                        </p:attrNameLst>
                                      </p:cBhvr>
                                      <p:tavLst>
                                        <p:tav tm="0">
                                          <p:val>
                                            <p:strVal val="#ppt_x"/>
                                          </p:val>
                                        </p:tav>
                                        <p:tav tm="100000">
                                          <p:val>
                                            <p:strVal val="#ppt_x"/>
                                          </p:val>
                                        </p:tav>
                                      </p:tavLst>
                                    </p:anim>
                                    <p:anim calcmode="lin" valueType="num">
                                      <p:cBhvr>
                                        <p:cTn id="68" dur="500" fill="hold"/>
                                        <p:tgtEl>
                                          <p:spTgt spid="115"/>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animEffect transition="in" filter="fade">
                                      <p:cBhvr>
                                        <p:cTn id="71" dur="500"/>
                                        <p:tgtEl>
                                          <p:spTgt spid="116"/>
                                        </p:tgtEl>
                                      </p:cBhvr>
                                    </p:animEffect>
                                    <p:anim calcmode="lin" valueType="num">
                                      <p:cBhvr>
                                        <p:cTn id="72" dur="500" fill="hold"/>
                                        <p:tgtEl>
                                          <p:spTgt spid="116"/>
                                        </p:tgtEl>
                                        <p:attrNameLst>
                                          <p:attrName>ppt_x</p:attrName>
                                        </p:attrNameLst>
                                      </p:cBhvr>
                                      <p:tavLst>
                                        <p:tav tm="0">
                                          <p:val>
                                            <p:strVal val="#ppt_x"/>
                                          </p:val>
                                        </p:tav>
                                        <p:tav tm="100000">
                                          <p:val>
                                            <p:strVal val="#ppt_x"/>
                                          </p:val>
                                        </p:tav>
                                      </p:tavLst>
                                    </p:anim>
                                    <p:anim calcmode="lin" valueType="num">
                                      <p:cBhvr>
                                        <p:cTn id="73" dur="500" fill="hold"/>
                                        <p:tgtEl>
                                          <p:spTgt spid="116"/>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113"/>
                                        </p:tgtEl>
                                        <p:attrNameLst>
                                          <p:attrName>style.visibility</p:attrName>
                                        </p:attrNameLst>
                                      </p:cBhvr>
                                      <p:to>
                                        <p:strVal val="visible"/>
                                      </p:to>
                                    </p:set>
                                    <p:animEffect transition="in" filter="fade">
                                      <p:cBhvr>
                                        <p:cTn id="76" dur="500"/>
                                        <p:tgtEl>
                                          <p:spTgt spid="113"/>
                                        </p:tgtEl>
                                      </p:cBhvr>
                                    </p:animEffect>
                                    <p:anim calcmode="lin" valueType="num">
                                      <p:cBhvr>
                                        <p:cTn id="77" dur="500" fill="hold"/>
                                        <p:tgtEl>
                                          <p:spTgt spid="113"/>
                                        </p:tgtEl>
                                        <p:attrNameLst>
                                          <p:attrName>ppt_x</p:attrName>
                                        </p:attrNameLst>
                                      </p:cBhvr>
                                      <p:tavLst>
                                        <p:tav tm="0">
                                          <p:val>
                                            <p:strVal val="#ppt_x"/>
                                          </p:val>
                                        </p:tav>
                                        <p:tav tm="100000">
                                          <p:val>
                                            <p:strVal val="#ppt_x"/>
                                          </p:val>
                                        </p:tav>
                                      </p:tavLst>
                                    </p:anim>
                                    <p:anim calcmode="lin" valueType="num">
                                      <p:cBhvr>
                                        <p:cTn id="78" dur="500" fill="hold"/>
                                        <p:tgtEl>
                                          <p:spTgt spid="113"/>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117"/>
                                        </p:tgtEl>
                                        <p:attrNameLst>
                                          <p:attrName>style.visibility</p:attrName>
                                        </p:attrNameLst>
                                      </p:cBhvr>
                                      <p:to>
                                        <p:strVal val="visible"/>
                                      </p:to>
                                    </p:set>
                                    <p:animEffect transition="in" filter="fade">
                                      <p:cBhvr>
                                        <p:cTn id="81" dur="500"/>
                                        <p:tgtEl>
                                          <p:spTgt spid="117"/>
                                        </p:tgtEl>
                                      </p:cBhvr>
                                    </p:animEffect>
                                    <p:anim calcmode="lin" valueType="num">
                                      <p:cBhvr>
                                        <p:cTn id="82" dur="500" fill="hold"/>
                                        <p:tgtEl>
                                          <p:spTgt spid="117"/>
                                        </p:tgtEl>
                                        <p:attrNameLst>
                                          <p:attrName>ppt_x</p:attrName>
                                        </p:attrNameLst>
                                      </p:cBhvr>
                                      <p:tavLst>
                                        <p:tav tm="0">
                                          <p:val>
                                            <p:strVal val="#ppt_x"/>
                                          </p:val>
                                        </p:tav>
                                        <p:tav tm="100000">
                                          <p:val>
                                            <p:strVal val="#ppt_x"/>
                                          </p:val>
                                        </p:tav>
                                      </p:tavLst>
                                    </p:anim>
                                    <p:anim calcmode="lin" valueType="num">
                                      <p:cBhvr>
                                        <p:cTn id="83" dur="500" fill="hold"/>
                                        <p:tgtEl>
                                          <p:spTgt spid="117"/>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18"/>
                                        </p:tgtEl>
                                        <p:attrNameLst>
                                          <p:attrName>style.visibility</p:attrName>
                                        </p:attrNameLst>
                                      </p:cBhvr>
                                      <p:to>
                                        <p:strVal val="visible"/>
                                      </p:to>
                                    </p:set>
                                    <p:animEffect transition="in" filter="fade">
                                      <p:cBhvr>
                                        <p:cTn id="86" dur="500"/>
                                        <p:tgtEl>
                                          <p:spTgt spid="118"/>
                                        </p:tgtEl>
                                      </p:cBhvr>
                                    </p:animEffect>
                                    <p:anim calcmode="lin" valueType="num">
                                      <p:cBhvr>
                                        <p:cTn id="87" dur="500" fill="hold"/>
                                        <p:tgtEl>
                                          <p:spTgt spid="118"/>
                                        </p:tgtEl>
                                        <p:attrNameLst>
                                          <p:attrName>ppt_x</p:attrName>
                                        </p:attrNameLst>
                                      </p:cBhvr>
                                      <p:tavLst>
                                        <p:tav tm="0">
                                          <p:val>
                                            <p:strVal val="#ppt_x"/>
                                          </p:val>
                                        </p:tav>
                                        <p:tav tm="100000">
                                          <p:val>
                                            <p:strVal val="#ppt_x"/>
                                          </p:val>
                                        </p:tav>
                                      </p:tavLst>
                                    </p:anim>
                                    <p:anim calcmode="lin" valueType="num">
                                      <p:cBhvr>
                                        <p:cTn id="88" dur="500" fill="hold"/>
                                        <p:tgtEl>
                                          <p:spTgt spid="118"/>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visible"/>
                                      </p:to>
                                    </p:set>
                                    <p:animEffect transition="in" filter="fade">
                                      <p:cBhvr>
                                        <p:cTn id="91" dur="500"/>
                                        <p:tgtEl>
                                          <p:spTgt spid="112"/>
                                        </p:tgtEl>
                                      </p:cBhvr>
                                    </p:animEffect>
                                    <p:anim calcmode="lin" valueType="num">
                                      <p:cBhvr>
                                        <p:cTn id="92" dur="500" fill="hold"/>
                                        <p:tgtEl>
                                          <p:spTgt spid="112"/>
                                        </p:tgtEl>
                                        <p:attrNameLst>
                                          <p:attrName>ppt_x</p:attrName>
                                        </p:attrNameLst>
                                      </p:cBhvr>
                                      <p:tavLst>
                                        <p:tav tm="0">
                                          <p:val>
                                            <p:strVal val="#ppt_x"/>
                                          </p:val>
                                        </p:tav>
                                        <p:tav tm="100000">
                                          <p:val>
                                            <p:strVal val="#ppt_x"/>
                                          </p:val>
                                        </p:tav>
                                      </p:tavLst>
                                    </p:anim>
                                    <p:anim calcmode="lin" valueType="num">
                                      <p:cBhvr>
                                        <p:cTn id="93" dur="500" fill="hold"/>
                                        <p:tgtEl>
                                          <p:spTgt spid="112"/>
                                        </p:tgtEl>
                                        <p:attrNameLst>
                                          <p:attrName>ppt_y</p:attrName>
                                        </p:attrNameLst>
                                      </p:cBhvr>
                                      <p:tavLst>
                                        <p:tav tm="0">
                                          <p:val>
                                            <p:strVal val="#ppt_y-.1"/>
                                          </p:val>
                                        </p:tav>
                                        <p:tav tm="100000">
                                          <p:val>
                                            <p:strVal val="#ppt_y"/>
                                          </p:val>
                                        </p:tav>
                                      </p:tavLst>
                                    </p:anim>
                                  </p:childTnLst>
                                </p:cTn>
                              </p:par>
                            </p:childTnLst>
                          </p:cTn>
                        </p:par>
                        <p:par>
                          <p:cTn id="94" fill="hold">
                            <p:stCondLst>
                              <p:cond delay="2000"/>
                            </p:stCondLst>
                            <p:childTnLst>
                              <p:par>
                                <p:cTn id="95" presetID="42" presetClass="entr" presetSubtype="0" fill="hold" grpId="0" nodeType="afterEffect">
                                  <p:stCondLst>
                                    <p:cond delay="0"/>
                                  </p:stCondLst>
                                  <p:childTnLst>
                                    <p:set>
                                      <p:cBhvr>
                                        <p:cTn id="96" dur="1" fill="hold">
                                          <p:stCondLst>
                                            <p:cond delay="0"/>
                                          </p:stCondLst>
                                        </p:cTn>
                                        <p:tgtEl>
                                          <p:spTgt spid="119"/>
                                        </p:tgtEl>
                                        <p:attrNameLst>
                                          <p:attrName>style.visibility</p:attrName>
                                        </p:attrNameLst>
                                      </p:cBhvr>
                                      <p:to>
                                        <p:strVal val="visible"/>
                                      </p:to>
                                    </p:set>
                                    <p:animEffect transition="in" filter="fade">
                                      <p:cBhvr>
                                        <p:cTn id="97" dur="500"/>
                                        <p:tgtEl>
                                          <p:spTgt spid="119"/>
                                        </p:tgtEl>
                                      </p:cBhvr>
                                    </p:animEffect>
                                    <p:anim calcmode="lin" valueType="num">
                                      <p:cBhvr>
                                        <p:cTn id="98" dur="500" fill="hold"/>
                                        <p:tgtEl>
                                          <p:spTgt spid="119"/>
                                        </p:tgtEl>
                                        <p:attrNameLst>
                                          <p:attrName>ppt_x</p:attrName>
                                        </p:attrNameLst>
                                      </p:cBhvr>
                                      <p:tavLst>
                                        <p:tav tm="0">
                                          <p:val>
                                            <p:strVal val="#ppt_x"/>
                                          </p:val>
                                        </p:tav>
                                        <p:tav tm="100000">
                                          <p:val>
                                            <p:strVal val="#ppt_x"/>
                                          </p:val>
                                        </p:tav>
                                      </p:tavLst>
                                    </p:anim>
                                    <p:anim calcmode="lin" valueType="num">
                                      <p:cBhvr>
                                        <p:cTn id="99" dur="500" fill="hold"/>
                                        <p:tgtEl>
                                          <p:spTgt spid="119"/>
                                        </p:tgtEl>
                                        <p:attrNameLst>
                                          <p:attrName>ppt_y</p:attrName>
                                        </p:attrNameLst>
                                      </p:cBhvr>
                                      <p:tavLst>
                                        <p:tav tm="0">
                                          <p:val>
                                            <p:strVal val="#ppt_y+.1"/>
                                          </p:val>
                                        </p:tav>
                                        <p:tav tm="100000">
                                          <p:val>
                                            <p:strVal val="#ppt_y"/>
                                          </p:val>
                                        </p:tav>
                                      </p:tavLst>
                                    </p:anim>
                                  </p:childTnLst>
                                </p:cTn>
                              </p:par>
                            </p:childTnLst>
                          </p:cTn>
                        </p:par>
                        <p:par>
                          <p:cTn id="100" fill="hold">
                            <p:stCondLst>
                              <p:cond delay="2500"/>
                            </p:stCondLst>
                            <p:childTnLst>
                              <p:par>
                                <p:cTn id="101" presetID="10" presetClass="entr" presetSubtype="0" fill="hold" grpId="0" nodeType="afterEffect">
                                  <p:stCondLst>
                                    <p:cond delay="0"/>
                                  </p:stCondLst>
                                  <p:childTnLst>
                                    <p:set>
                                      <p:cBhvr>
                                        <p:cTn id="102" dur="1" fill="hold">
                                          <p:stCondLst>
                                            <p:cond delay="0"/>
                                          </p:stCondLst>
                                        </p:cTn>
                                        <p:tgtEl>
                                          <p:spTgt spid="123"/>
                                        </p:tgtEl>
                                        <p:attrNameLst>
                                          <p:attrName>style.visibility</p:attrName>
                                        </p:attrNameLst>
                                      </p:cBhvr>
                                      <p:to>
                                        <p:strVal val="visible"/>
                                      </p:to>
                                    </p:set>
                                    <p:animEffect transition="in" filter="fade">
                                      <p:cBhvr>
                                        <p:cTn id="103"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p:bldP spid="119" grpId="0"/>
      <p:bldP spid="123" grpId="0"/>
      <p:bldP spid="104" grpId="0" animBg="1"/>
      <p:bldP spid="112" grpId="0"/>
      <p:bldP spid="98" grpId="0" animBg="1"/>
      <p:bldP spid="99" grpId="0" animBg="1"/>
      <p:bldP spid="100" grpId="0" animBg="1"/>
      <p:bldP spid="114" grpId="0"/>
      <p:bldP spid="115" grpId="0"/>
      <p:bldP spid="116" grpId="0"/>
      <p:bldP spid="103" grpId="0" animBg="1"/>
      <p:bldP spid="118" grpId="0"/>
      <p:bldP spid="101" grpId="0" animBg="1"/>
      <p:bldP spid="102" grpId="0" animBg="1"/>
      <p:bldP spid="113" grpId="0"/>
      <p:bldP spid="1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rot="-5400000">
            <a:off x="2126913" y="2437655"/>
            <a:ext cx="946150" cy="725393"/>
            <a:chOff x="3619848" y="1630017"/>
            <a:chExt cx="700361" cy="636105"/>
          </a:xfrm>
        </p:grpSpPr>
        <p:cxnSp>
          <p:nvCxnSpPr>
            <p:cNvPr id="4" name="直接连接符 3"/>
            <p:cNvCxnSpPr/>
            <p:nvPr/>
          </p:nvCxnSpPr>
          <p:spPr>
            <a:xfrm>
              <a:off x="3619847" y="1630016"/>
              <a:ext cx="6886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20209" y="1630017"/>
              <a:ext cx="0" cy="6361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bwMode="auto">
          <a:xfrm>
            <a:off x="4937278" y="2370140"/>
            <a:ext cx="785711" cy="860425"/>
            <a:chOff x="3631096" y="1630017"/>
            <a:chExt cx="689113" cy="636105"/>
          </a:xfrm>
        </p:grpSpPr>
        <p:cxnSp>
          <p:nvCxnSpPr>
            <p:cNvPr id="7" name="直接连接符 6"/>
            <p:cNvCxnSpPr/>
            <p:nvPr/>
          </p:nvCxnSpPr>
          <p:spPr>
            <a:xfrm>
              <a:off x="3631096" y="1630017"/>
              <a:ext cx="6891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320209" y="1630017"/>
              <a:ext cx="0" cy="6361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a:stCxn id="28" idx="2"/>
          </p:cNvCxnSpPr>
          <p:nvPr/>
        </p:nvCxnSpPr>
        <p:spPr>
          <a:xfrm flipH="1">
            <a:off x="2178245" y="4340543"/>
            <a:ext cx="0" cy="546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1" idx="2"/>
            <a:endCxn id="40" idx="0"/>
          </p:cNvCxnSpPr>
          <p:nvPr/>
        </p:nvCxnSpPr>
        <p:spPr>
          <a:xfrm>
            <a:off x="5722988" y="4268790"/>
            <a:ext cx="7936" cy="6191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bwMode="auto">
          <a:xfrm>
            <a:off x="3149985" y="3835402"/>
            <a:ext cx="204761" cy="1069975"/>
            <a:chOff x="2071791" y="2812635"/>
            <a:chExt cx="180352" cy="791954"/>
          </a:xfrm>
        </p:grpSpPr>
        <p:cxnSp>
          <p:nvCxnSpPr>
            <p:cNvPr id="12" name="直接连接符 11"/>
            <p:cNvCxnSpPr/>
            <p:nvPr/>
          </p:nvCxnSpPr>
          <p:spPr>
            <a:xfrm>
              <a:off x="2071791" y="2812635"/>
              <a:ext cx="18035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52143" y="2816160"/>
              <a:ext cx="0" cy="7884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bwMode="auto">
          <a:xfrm>
            <a:off x="4535692" y="3800475"/>
            <a:ext cx="204760" cy="1073150"/>
            <a:chOff x="3287264" y="2786684"/>
            <a:chExt cx="180352" cy="794715"/>
          </a:xfrm>
        </p:grpSpPr>
        <p:cxnSp>
          <p:nvCxnSpPr>
            <p:cNvPr id="15" name="直接连接符 14"/>
            <p:cNvCxnSpPr/>
            <p:nvPr/>
          </p:nvCxnSpPr>
          <p:spPr>
            <a:xfrm>
              <a:off x="3287264" y="2792562"/>
              <a:ext cx="0" cy="7888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287264" y="2786684"/>
              <a:ext cx="18035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bwMode="auto">
          <a:xfrm>
            <a:off x="2962685" y="1716088"/>
            <a:ext cx="1965069" cy="1039812"/>
            <a:chOff x="2365966" y="1238353"/>
            <a:chExt cx="1964869" cy="1039316"/>
          </a:xfrm>
        </p:grpSpPr>
        <p:sp>
          <p:nvSpPr>
            <p:cNvPr id="18" name="圆角矩形 17"/>
            <p:cNvSpPr/>
            <p:nvPr/>
          </p:nvSpPr>
          <p:spPr>
            <a:xfrm>
              <a:off x="2365966" y="1238353"/>
              <a:ext cx="1964869" cy="103931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grpSp>
          <p:nvGrpSpPr>
            <p:cNvPr id="13347" name="组合 18"/>
            <p:cNvGrpSpPr/>
            <p:nvPr/>
          </p:nvGrpSpPr>
          <p:grpSpPr bwMode="auto">
            <a:xfrm>
              <a:off x="2833900" y="1399236"/>
              <a:ext cx="944562" cy="717550"/>
              <a:chOff x="2692810" y="1446126"/>
              <a:chExt cx="944562" cy="717550"/>
            </a:xfrm>
          </p:grpSpPr>
          <p:sp>
            <p:nvSpPr>
              <p:cNvPr id="13348" name="Freeform 116"/>
              <p:cNvSpPr/>
              <p:nvPr/>
            </p:nvSpPr>
            <p:spPr bwMode="auto">
              <a:xfrm>
                <a:off x="2692810" y="1563601"/>
                <a:ext cx="282575" cy="600075"/>
              </a:xfrm>
              <a:custGeom>
                <a:avLst/>
                <a:gdLst>
                  <a:gd name="T0" fmla="*/ 2147483647 w 41"/>
                  <a:gd name="T1" fmla="*/ 2147483647 h 87"/>
                  <a:gd name="T2" fmla="*/ 2147483647 w 41"/>
                  <a:gd name="T3" fmla="*/ 0 h 87"/>
                  <a:gd name="T4" fmla="*/ 0 w 41"/>
                  <a:gd name="T5" fmla="*/ 2147483647 h 87"/>
                  <a:gd name="T6" fmla="*/ 0 w 41"/>
                  <a:gd name="T7" fmla="*/ 2147483647 h 87"/>
                  <a:gd name="T8" fmla="*/ 0 w 41"/>
                  <a:gd name="T9" fmla="*/ 2147483647 h 87"/>
                  <a:gd name="T10" fmla="*/ 0 w 41"/>
                  <a:gd name="T11" fmla="*/ 2147483647 h 87"/>
                  <a:gd name="T12" fmla="*/ 2147483647 w 41"/>
                  <a:gd name="T13" fmla="*/ 2147483647 h 87"/>
                  <a:gd name="T14" fmla="*/ 2147483647 w 41"/>
                  <a:gd name="T15" fmla="*/ 2147483647 h 87"/>
                  <a:gd name="T16" fmla="*/ 2147483647 w 41"/>
                  <a:gd name="T17" fmla="*/ 2147483647 h 87"/>
                  <a:gd name="T18" fmla="*/ 2147483647 w 41"/>
                  <a:gd name="T19" fmla="*/ 2147483647 h 87"/>
                  <a:gd name="T20" fmla="*/ 2147483647 w 41"/>
                  <a:gd name="T21" fmla="*/ 2147483647 h 87"/>
                  <a:gd name="T22" fmla="*/ 2147483647 w 41"/>
                  <a:gd name="T23" fmla="*/ 2147483647 h 87"/>
                  <a:gd name="T24" fmla="*/ 2147483647 w 41"/>
                  <a:gd name="T25" fmla="*/ 2147483647 h 87"/>
                  <a:gd name="T26" fmla="*/ 2147483647 w 41"/>
                  <a:gd name="T27" fmla="*/ 2147483647 h 87"/>
                  <a:gd name="T28" fmla="*/ 2147483647 w 41"/>
                  <a:gd name="T29" fmla="*/ 2147483647 h 87"/>
                  <a:gd name="T30" fmla="*/ 2147483647 w 41"/>
                  <a:gd name="T31" fmla="*/ 2147483647 h 87"/>
                  <a:gd name="T32" fmla="*/ 2147483647 w 41"/>
                  <a:gd name="T33" fmla="*/ 2147483647 h 87"/>
                  <a:gd name="T34" fmla="*/ 2147483647 w 41"/>
                  <a:gd name="T35" fmla="*/ 2147483647 h 87"/>
                  <a:gd name="T36" fmla="*/ 2147483647 w 41"/>
                  <a:gd name="T37" fmla="*/ 2147483647 h 87"/>
                  <a:gd name="T38" fmla="*/ 2147483647 w 41"/>
                  <a:gd name="T39" fmla="*/ 2147483647 h 87"/>
                  <a:gd name="T40" fmla="*/ 2147483647 w 41"/>
                  <a:gd name="T41" fmla="*/ 2147483647 h 87"/>
                  <a:gd name="T42" fmla="*/ 2147483647 w 41"/>
                  <a:gd name="T43" fmla="*/ 2147483647 h 87"/>
                  <a:gd name="T44" fmla="*/ 2147483647 w 41"/>
                  <a:gd name="T45" fmla="*/ 2147483647 h 87"/>
                  <a:gd name="T46" fmla="*/ 2147483647 w 41"/>
                  <a:gd name="T47" fmla="*/ 2147483647 h 87"/>
                  <a:gd name="T48" fmla="*/ 2147483647 w 41"/>
                  <a:gd name="T49" fmla="*/ 2147483647 h 87"/>
                  <a:gd name="T50" fmla="*/ 2147483647 w 41"/>
                  <a:gd name="T51" fmla="*/ 2147483647 h 87"/>
                  <a:gd name="T52" fmla="*/ 2147483647 w 41"/>
                  <a:gd name="T53" fmla="*/ 2147483647 h 87"/>
                  <a:gd name="T54" fmla="*/ 2147483647 w 41"/>
                  <a:gd name="T55" fmla="*/ 2147483647 h 87"/>
                  <a:gd name="T56" fmla="*/ 2147483647 w 41"/>
                  <a:gd name="T57" fmla="*/ 2147483647 h 87"/>
                  <a:gd name="T58" fmla="*/ 2147483647 w 41"/>
                  <a:gd name="T59" fmla="*/ 2147483647 h 87"/>
                  <a:gd name="T60" fmla="*/ 2147483647 w 41"/>
                  <a:gd name="T61" fmla="*/ 2147483647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13349" name="Oval 117"/>
              <p:cNvSpPr>
                <a:spLocks noChangeArrowheads="1"/>
              </p:cNvSpPr>
              <p:nvPr/>
            </p:nvSpPr>
            <p:spPr bwMode="auto">
              <a:xfrm>
                <a:off x="2781710" y="1446126"/>
                <a:ext cx="111125" cy="1111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mn-ea"/>
                </a:endParaRPr>
              </a:p>
            </p:txBody>
          </p:sp>
          <p:sp>
            <p:nvSpPr>
              <p:cNvPr id="13350" name="Freeform 128"/>
              <p:cNvSpPr/>
              <p:nvPr/>
            </p:nvSpPr>
            <p:spPr bwMode="auto">
              <a:xfrm>
                <a:off x="3023010" y="1563601"/>
                <a:ext cx="284163" cy="600075"/>
              </a:xfrm>
              <a:custGeom>
                <a:avLst/>
                <a:gdLst>
                  <a:gd name="T0" fmla="*/ 2147483647 w 41"/>
                  <a:gd name="T1" fmla="*/ 2147483647 h 87"/>
                  <a:gd name="T2" fmla="*/ 2147483647 w 41"/>
                  <a:gd name="T3" fmla="*/ 0 h 87"/>
                  <a:gd name="T4" fmla="*/ 0 w 41"/>
                  <a:gd name="T5" fmla="*/ 2147483647 h 87"/>
                  <a:gd name="T6" fmla="*/ 0 w 41"/>
                  <a:gd name="T7" fmla="*/ 2147483647 h 87"/>
                  <a:gd name="T8" fmla="*/ 0 w 41"/>
                  <a:gd name="T9" fmla="*/ 2147483647 h 87"/>
                  <a:gd name="T10" fmla="*/ 0 w 41"/>
                  <a:gd name="T11" fmla="*/ 2147483647 h 87"/>
                  <a:gd name="T12" fmla="*/ 2147483647 w 41"/>
                  <a:gd name="T13" fmla="*/ 2147483647 h 87"/>
                  <a:gd name="T14" fmla="*/ 2147483647 w 41"/>
                  <a:gd name="T15" fmla="*/ 2147483647 h 87"/>
                  <a:gd name="T16" fmla="*/ 2147483647 w 41"/>
                  <a:gd name="T17" fmla="*/ 2147483647 h 87"/>
                  <a:gd name="T18" fmla="*/ 2147483647 w 41"/>
                  <a:gd name="T19" fmla="*/ 2147483647 h 87"/>
                  <a:gd name="T20" fmla="*/ 2147483647 w 41"/>
                  <a:gd name="T21" fmla="*/ 2147483647 h 87"/>
                  <a:gd name="T22" fmla="*/ 2147483647 w 41"/>
                  <a:gd name="T23" fmla="*/ 2147483647 h 87"/>
                  <a:gd name="T24" fmla="*/ 2147483647 w 41"/>
                  <a:gd name="T25" fmla="*/ 2147483647 h 87"/>
                  <a:gd name="T26" fmla="*/ 2147483647 w 41"/>
                  <a:gd name="T27" fmla="*/ 2147483647 h 87"/>
                  <a:gd name="T28" fmla="*/ 2147483647 w 41"/>
                  <a:gd name="T29" fmla="*/ 2147483647 h 87"/>
                  <a:gd name="T30" fmla="*/ 2147483647 w 41"/>
                  <a:gd name="T31" fmla="*/ 2147483647 h 87"/>
                  <a:gd name="T32" fmla="*/ 2147483647 w 41"/>
                  <a:gd name="T33" fmla="*/ 2147483647 h 87"/>
                  <a:gd name="T34" fmla="*/ 2147483647 w 41"/>
                  <a:gd name="T35" fmla="*/ 2147483647 h 87"/>
                  <a:gd name="T36" fmla="*/ 2147483647 w 41"/>
                  <a:gd name="T37" fmla="*/ 2147483647 h 87"/>
                  <a:gd name="T38" fmla="*/ 2147483647 w 41"/>
                  <a:gd name="T39" fmla="*/ 2147483647 h 87"/>
                  <a:gd name="T40" fmla="*/ 2147483647 w 41"/>
                  <a:gd name="T41" fmla="*/ 2147483647 h 87"/>
                  <a:gd name="T42" fmla="*/ 2147483647 w 41"/>
                  <a:gd name="T43" fmla="*/ 2147483647 h 87"/>
                  <a:gd name="T44" fmla="*/ 2147483647 w 41"/>
                  <a:gd name="T45" fmla="*/ 2147483647 h 87"/>
                  <a:gd name="T46" fmla="*/ 2147483647 w 41"/>
                  <a:gd name="T47" fmla="*/ 2147483647 h 87"/>
                  <a:gd name="T48" fmla="*/ 2147483647 w 41"/>
                  <a:gd name="T49" fmla="*/ 2147483647 h 87"/>
                  <a:gd name="T50" fmla="*/ 2147483647 w 41"/>
                  <a:gd name="T51" fmla="*/ 2147483647 h 87"/>
                  <a:gd name="T52" fmla="*/ 2147483647 w 41"/>
                  <a:gd name="T53" fmla="*/ 2147483647 h 87"/>
                  <a:gd name="T54" fmla="*/ 2147483647 w 41"/>
                  <a:gd name="T55" fmla="*/ 2147483647 h 87"/>
                  <a:gd name="T56" fmla="*/ 2147483647 w 41"/>
                  <a:gd name="T57" fmla="*/ 2147483647 h 87"/>
                  <a:gd name="T58" fmla="*/ 2147483647 w 41"/>
                  <a:gd name="T59" fmla="*/ 2147483647 h 87"/>
                  <a:gd name="T60" fmla="*/ 2147483647 w 41"/>
                  <a:gd name="T61" fmla="*/ 2147483647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13351" name="Oval 129"/>
              <p:cNvSpPr>
                <a:spLocks noChangeArrowheads="1"/>
              </p:cNvSpPr>
              <p:nvPr/>
            </p:nvSpPr>
            <p:spPr bwMode="auto">
              <a:xfrm>
                <a:off x="3107147" y="1446126"/>
                <a:ext cx="109538" cy="1111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mn-ea"/>
                </a:endParaRPr>
              </a:p>
            </p:txBody>
          </p:sp>
          <p:sp>
            <p:nvSpPr>
              <p:cNvPr id="13352" name="Freeform 130"/>
              <p:cNvSpPr/>
              <p:nvPr/>
            </p:nvSpPr>
            <p:spPr bwMode="auto">
              <a:xfrm>
                <a:off x="3354797" y="1563601"/>
                <a:ext cx="282575" cy="600075"/>
              </a:xfrm>
              <a:custGeom>
                <a:avLst/>
                <a:gdLst>
                  <a:gd name="T0" fmla="*/ 2147483647 w 41"/>
                  <a:gd name="T1" fmla="*/ 2147483647 h 87"/>
                  <a:gd name="T2" fmla="*/ 2147483647 w 41"/>
                  <a:gd name="T3" fmla="*/ 0 h 87"/>
                  <a:gd name="T4" fmla="*/ 0 w 41"/>
                  <a:gd name="T5" fmla="*/ 2147483647 h 87"/>
                  <a:gd name="T6" fmla="*/ 0 w 41"/>
                  <a:gd name="T7" fmla="*/ 2147483647 h 87"/>
                  <a:gd name="T8" fmla="*/ 0 w 41"/>
                  <a:gd name="T9" fmla="*/ 2147483647 h 87"/>
                  <a:gd name="T10" fmla="*/ 0 w 41"/>
                  <a:gd name="T11" fmla="*/ 2147483647 h 87"/>
                  <a:gd name="T12" fmla="*/ 2147483647 w 41"/>
                  <a:gd name="T13" fmla="*/ 2147483647 h 87"/>
                  <a:gd name="T14" fmla="*/ 2147483647 w 41"/>
                  <a:gd name="T15" fmla="*/ 2147483647 h 87"/>
                  <a:gd name="T16" fmla="*/ 2147483647 w 41"/>
                  <a:gd name="T17" fmla="*/ 2147483647 h 87"/>
                  <a:gd name="T18" fmla="*/ 2147483647 w 41"/>
                  <a:gd name="T19" fmla="*/ 2147483647 h 87"/>
                  <a:gd name="T20" fmla="*/ 2147483647 w 41"/>
                  <a:gd name="T21" fmla="*/ 2147483647 h 87"/>
                  <a:gd name="T22" fmla="*/ 2147483647 w 41"/>
                  <a:gd name="T23" fmla="*/ 2147483647 h 87"/>
                  <a:gd name="T24" fmla="*/ 2147483647 w 41"/>
                  <a:gd name="T25" fmla="*/ 2147483647 h 87"/>
                  <a:gd name="T26" fmla="*/ 2147483647 w 41"/>
                  <a:gd name="T27" fmla="*/ 2147483647 h 87"/>
                  <a:gd name="T28" fmla="*/ 2147483647 w 41"/>
                  <a:gd name="T29" fmla="*/ 2147483647 h 87"/>
                  <a:gd name="T30" fmla="*/ 2147483647 w 41"/>
                  <a:gd name="T31" fmla="*/ 2147483647 h 87"/>
                  <a:gd name="T32" fmla="*/ 2147483647 w 41"/>
                  <a:gd name="T33" fmla="*/ 2147483647 h 87"/>
                  <a:gd name="T34" fmla="*/ 2147483647 w 41"/>
                  <a:gd name="T35" fmla="*/ 2147483647 h 87"/>
                  <a:gd name="T36" fmla="*/ 2147483647 w 41"/>
                  <a:gd name="T37" fmla="*/ 2147483647 h 87"/>
                  <a:gd name="T38" fmla="*/ 2147483647 w 41"/>
                  <a:gd name="T39" fmla="*/ 2147483647 h 87"/>
                  <a:gd name="T40" fmla="*/ 2147483647 w 41"/>
                  <a:gd name="T41" fmla="*/ 2147483647 h 87"/>
                  <a:gd name="T42" fmla="*/ 2147483647 w 41"/>
                  <a:gd name="T43" fmla="*/ 2147483647 h 87"/>
                  <a:gd name="T44" fmla="*/ 2147483647 w 41"/>
                  <a:gd name="T45" fmla="*/ 2147483647 h 87"/>
                  <a:gd name="T46" fmla="*/ 2147483647 w 41"/>
                  <a:gd name="T47" fmla="*/ 2147483647 h 87"/>
                  <a:gd name="T48" fmla="*/ 2147483647 w 41"/>
                  <a:gd name="T49" fmla="*/ 2147483647 h 87"/>
                  <a:gd name="T50" fmla="*/ 2147483647 w 41"/>
                  <a:gd name="T51" fmla="*/ 2147483647 h 87"/>
                  <a:gd name="T52" fmla="*/ 2147483647 w 41"/>
                  <a:gd name="T53" fmla="*/ 2147483647 h 87"/>
                  <a:gd name="T54" fmla="*/ 2147483647 w 41"/>
                  <a:gd name="T55" fmla="*/ 2147483647 h 87"/>
                  <a:gd name="T56" fmla="*/ 2147483647 w 41"/>
                  <a:gd name="T57" fmla="*/ 2147483647 h 87"/>
                  <a:gd name="T58" fmla="*/ 2147483647 w 41"/>
                  <a:gd name="T59" fmla="*/ 2147483647 h 87"/>
                  <a:gd name="T60" fmla="*/ 2147483647 w 41"/>
                  <a:gd name="T61" fmla="*/ 2147483647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ea"/>
                </a:endParaRPr>
              </a:p>
            </p:txBody>
          </p:sp>
          <p:sp>
            <p:nvSpPr>
              <p:cNvPr id="13353" name="Oval 131"/>
              <p:cNvSpPr>
                <a:spLocks noChangeArrowheads="1"/>
              </p:cNvSpPr>
              <p:nvPr/>
            </p:nvSpPr>
            <p:spPr bwMode="auto">
              <a:xfrm>
                <a:off x="3443697" y="1446126"/>
                <a:ext cx="111125" cy="1111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mn-ea"/>
                </a:endParaRPr>
              </a:p>
            </p:txBody>
          </p:sp>
        </p:grpSp>
      </p:grpSp>
      <p:sp>
        <p:nvSpPr>
          <p:cNvPr id="28" name="圆角矩形 27"/>
          <p:cNvSpPr/>
          <p:nvPr/>
        </p:nvSpPr>
        <p:spPr>
          <a:xfrm>
            <a:off x="1195070" y="3300730"/>
            <a:ext cx="1965325" cy="104013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31" name="圆角矩形 30"/>
          <p:cNvSpPr/>
          <p:nvPr/>
        </p:nvSpPr>
        <p:spPr>
          <a:xfrm>
            <a:off x="4740275" y="3230880"/>
            <a:ext cx="1965325" cy="10382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grpSp>
        <p:nvGrpSpPr>
          <p:cNvPr id="33" name="组合 32"/>
          <p:cNvGrpSpPr/>
          <p:nvPr/>
        </p:nvGrpSpPr>
        <p:grpSpPr bwMode="auto">
          <a:xfrm>
            <a:off x="2954749" y="4887915"/>
            <a:ext cx="801583" cy="949325"/>
            <a:chOff x="2357581" y="4410059"/>
            <a:chExt cx="801062" cy="949720"/>
          </a:xfrm>
        </p:grpSpPr>
        <p:sp>
          <p:nvSpPr>
            <p:cNvPr id="34" name="圆角矩形 33"/>
            <p:cNvSpPr/>
            <p:nvPr/>
          </p:nvSpPr>
          <p:spPr>
            <a:xfrm>
              <a:off x="2357581" y="4410059"/>
              <a:ext cx="801062" cy="9497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pic>
          <p:nvPicPr>
            <p:cNvPr id="13341"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5211" y="4681984"/>
              <a:ext cx="495463" cy="4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组合 35"/>
          <p:cNvGrpSpPr/>
          <p:nvPr/>
        </p:nvGrpSpPr>
        <p:grpSpPr bwMode="auto">
          <a:xfrm>
            <a:off x="4142044" y="4887915"/>
            <a:ext cx="801583" cy="949325"/>
            <a:chOff x="3545712" y="4410059"/>
            <a:chExt cx="801062" cy="949720"/>
          </a:xfrm>
        </p:grpSpPr>
        <p:sp>
          <p:nvSpPr>
            <p:cNvPr id="37" name="圆角矩形 36"/>
            <p:cNvSpPr/>
            <p:nvPr/>
          </p:nvSpPr>
          <p:spPr>
            <a:xfrm>
              <a:off x="3545712" y="4410059"/>
              <a:ext cx="801062" cy="94972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pic>
          <p:nvPicPr>
            <p:cNvPr id="13339" name="图片 3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9736" y="4560172"/>
              <a:ext cx="685041" cy="67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组合 38"/>
          <p:cNvGrpSpPr/>
          <p:nvPr/>
        </p:nvGrpSpPr>
        <p:grpSpPr bwMode="auto">
          <a:xfrm>
            <a:off x="5330925" y="4887915"/>
            <a:ext cx="799996" cy="949325"/>
            <a:chOff x="4733844" y="4410059"/>
            <a:chExt cx="801062" cy="949720"/>
          </a:xfrm>
        </p:grpSpPr>
        <p:sp>
          <p:nvSpPr>
            <p:cNvPr id="40" name="圆角矩形 39"/>
            <p:cNvSpPr/>
            <p:nvPr/>
          </p:nvSpPr>
          <p:spPr>
            <a:xfrm>
              <a:off x="4733844" y="4410059"/>
              <a:ext cx="801062" cy="94972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pic>
          <p:nvPicPr>
            <p:cNvPr id="13337" name="图片 4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85774" y="4586619"/>
              <a:ext cx="639801" cy="63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bwMode="auto">
          <a:xfrm>
            <a:off x="1767452" y="4887915"/>
            <a:ext cx="799996" cy="949325"/>
            <a:chOff x="1169450" y="4410059"/>
            <a:chExt cx="801062" cy="949720"/>
          </a:xfrm>
        </p:grpSpPr>
        <p:sp>
          <p:nvSpPr>
            <p:cNvPr id="43" name="圆角矩形 42"/>
            <p:cNvSpPr/>
            <p:nvPr/>
          </p:nvSpPr>
          <p:spPr>
            <a:xfrm>
              <a:off x="1169450" y="4410059"/>
              <a:ext cx="801062" cy="9497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pic>
          <p:nvPicPr>
            <p:cNvPr id="13335" name="图片 4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93581" y="4543417"/>
              <a:ext cx="692490" cy="683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文本框 45"/>
          <p:cNvSpPr txBox="1">
            <a:spLocks noChangeArrowheads="1"/>
          </p:cNvSpPr>
          <p:nvPr/>
        </p:nvSpPr>
        <p:spPr bwMode="auto">
          <a:xfrm>
            <a:off x="7024370" y="1104900"/>
            <a:ext cx="4787900" cy="483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lumMod val="50000"/>
                    <a:lumOff val="50000"/>
                  </a:prstClr>
                </a:solidFill>
                <a:effectLst/>
                <a:uLnTx/>
                <a:uFillTx/>
                <a:latin typeface="微软雅黑"/>
                <a:ea typeface="微软雅黑"/>
                <a:cs typeface="+mn-ea"/>
              </a:rPr>
              <a:t>       </a:t>
            </a:r>
            <a:r>
              <a:rPr kumimoji="0" lang="zh-CN" altLang="en-US" sz="2800" b="1" i="0" u="none" strike="noStrike" kern="1200" cap="none" spc="0" normalizeH="0" baseline="0" noProof="0" dirty="0">
                <a:ln>
                  <a:noFill/>
                </a:ln>
                <a:solidFill>
                  <a:prstClr val="black">
                    <a:lumMod val="50000"/>
                    <a:lumOff val="50000"/>
                  </a:prstClr>
                </a:solidFill>
                <a:effectLst/>
                <a:uLnTx/>
                <a:uFillTx/>
                <a:latin typeface="华文中宋" panose="02010600040101010101" charset="-122"/>
                <a:ea typeface="华文中宋" panose="02010600040101010101" charset="-122"/>
                <a:cs typeface="华文中宋" panose="02010600040101010101" charset="-122"/>
              </a:rPr>
              <a:t>其次，目前人类对大脑的开发程度还处于很弱的阶段，只有10﹪左右。虽然人工智能会一直发展，但是人类也在不断进步（说不定以后我们也可以成为像《超体》里面的女主一样很牛的人，手动狗头），就算有一天强人工智能或者超人工智能被创造出来，最多也就是和人类具有一样的智能水平。</a:t>
            </a:r>
          </a:p>
        </p:txBody>
      </p:sp>
      <p:sp>
        <p:nvSpPr>
          <p:cNvPr id="2" name="标题 1"/>
          <p:cNvSpPr>
            <a:spLocks noGrp="1"/>
          </p:cNvSpPr>
          <p:nvPr>
            <p:ph type="title"/>
          </p:nvPr>
        </p:nvSpPr>
        <p:spPr/>
        <p:txBody>
          <a:bodyPr/>
          <a:lstStyle/>
          <a:p>
            <a:r>
              <a:rPr lang="zh-CN" altLang="en-US" dirty="0">
                <a:cs typeface="+mn-ea"/>
              </a:rPr>
              <a:t>人工智能战胜了世界围棋冠军是否意味着超出了人类的智能？</a:t>
            </a:r>
          </a:p>
        </p:txBody>
      </p:sp>
      <p:pic>
        <p:nvPicPr>
          <p:cNvPr id="19" name="图片 18"/>
          <p:cNvPicPr>
            <a:picLocks noChangeAspect="1"/>
          </p:cNvPicPr>
          <p:nvPr/>
        </p:nvPicPr>
        <p:blipFill>
          <a:blip r:embed="rId7"/>
          <a:stretch>
            <a:fillRect/>
          </a:stretch>
        </p:blipFill>
        <p:spPr>
          <a:xfrm>
            <a:off x="1379220" y="3333115"/>
            <a:ext cx="1565910" cy="965200"/>
          </a:xfrm>
          <a:prstGeom prst="rect">
            <a:avLst/>
          </a:prstGeom>
        </p:spPr>
      </p:pic>
      <p:pic>
        <p:nvPicPr>
          <p:cNvPr id="20" name="图片 19"/>
          <p:cNvPicPr>
            <a:picLocks noChangeAspect="1"/>
          </p:cNvPicPr>
          <p:nvPr/>
        </p:nvPicPr>
        <p:blipFill>
          <a:blip r:embed="rId8"/>
          <a:srcRect l="1555" r="4614" b="10983"/>
          <a:stretch>
            <a:fillRect/>
          </a:stretch>
        </p:blipFill>
        <p:spPr>
          <a:xfrm>
            <a:off x="4889500" y="3256280"/>
            <a:ext cx="1666240" cy="986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22" presetClass="entr" presetSubtype="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5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anim calcmode="lin" valueType="num">
                                      <p:cBhvr>
                                        <p:cTn id="38" dur="500" fill="hold"/>
                                        <p:tgtEl>
                                          <p:spTgt spid="33"/>
                                        </p:tgtEl>
                                        <p:attrNameLst>
                                          <p:attrName>ppt_x</p:attrName>
                                        </p:attrNameLst>
                                      </p:cBhvr>
                                      <p:tavLst>
                                        <p:tav tm="0">
                                          <p:val>
                                            <p:strVal val="#ppt_x"/>
                                          </p:val>
                                        </p:tav>
                                        <p:tav tm="100000">
                                          <p:val>
                                            <p:strVal val="#ppt_x"/>
                                          </p:val>
                                        </p:tav>
                                      </p:tavLst>
                                    </p:anim>
                                    <p:anim calcmode="lin" valueType="num">
                                      <p:cBhvr>
                                        <p:cTn id="39" dur="5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anim calcmode="lin" valueType="num">
                                      <p:cBhvr>
                                        <p:cTn id="43" dur="500" fill="hold"/>
                                        <p:tgtEl>
                                          <p:spTgt spid="36"/>
                                        </p:tgtEl>
                                        <p:attrNameLst>
                                          <p:attrName>ppt_x</p:attrName>
                                        </p:attrNameLst>
                                      </p:cBhvr>
                                      <p:tavLst>
                                        <p:tav tm="0">
                                          <p:val>
                                            <p:strVal val="#ppt_x"/>
                                          </p:val>
                                        </p:tav>
                                        <p:tav tm="100000">
                                          <p:val>
                                            <p:strVal val="#ppt_x"/>
                                          </p:val>
                                        </p:tav>
                                      </p:tavLst>
                                    </p:anim>
                                    <p:anim calcmode="lin" valueType="num">
                                      <p:cBhvr>
                                        <p:cTn id="44" dur="500" fill="hold"/>
                                        <p:tgtEl>
                                          <p:spTgt spid="3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75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anim calcmode="lin" valueType="num">
                                      <p:cBhvr>
                                        <p:cTn id="48" dur="500" fill="hold"/>
                                        <p:tgtEl>
                                          <p:spTgt spid="39"/>
                                        </p:tgtEl>
                                        <p:attrNameLst>
                                          <p:attrName>ppt_x</p:attrName>
                                        </p:attrNameLst>
                                      </p:cBhvr>
                                      <p:tavLst>
                                        <p:tav tm="0">
                                          <p:val>
                                            <p:strVal val="#ppt_x"/>
                                          </p:val>
                                        </p:tav>
                                        <p:tav tm="100000">
                                          <p:val>
                                            <p:strVal val="#ppt_x"/>
                                          </p:val>
                                        </p:tav>
                                      </p:tavLst>
                                    </p:anim>
                                    <p:anim calcmode="lin" valueType="num">
                                      <p:cBhvr>
                                        <p:cTn id="49" dur="500" fill="hold"/>
                                        <p:tgtEl>
                                          <p:spTgt spid="39"/>
                                        </p:tgtEl>
                                        <p:attrNameLst>
                                          <p:attrName>ppt_y</p:attrName>
                                        </p:attrNameLst>
                                      </p:cBhvr>
                                      <p:tavLst>
                                        <p:tav tm="0">
                                          <p:val>
                                            <p:strVal val="#ppt_y+.1"/>
                                          </p:val>
                                        </p:tav>
                                        <p:tav tm="100000">
                                          <p:val>
                                            <p:strVal val="#ppt_y"/>
                                          </p:val>
                                        </p:tav>
                                      </p:tavLst>
                                    </p:anim>
                                  </p:childTnLst>
                                </p:cTn>
                              </p:par>
                            </p:childTnLst>
                          </p:cTn>
                        </p:par>
                        <p:par>
                          <p:cTn id="50" fill="hold">
                            <p:stCondLst>
                              <p:cond delay="2000"/>
                            </p:stCondLst>
                            <p:childTnLst>
                              <p:par>
                                <p:cTn id="51" presetID="2" presetClass="entr" presetSubtype="2"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 calcmode="lin" valueType="num">
                                      <p:cBhvr additive="base">
                                        <p:cTn id="53" dur="500" fill="hold"/>
                                        <p:tgtEl>
                                          <p:spTgt spid="46"/>
                                        </p:tgtEl>
                                        <p:attrNameLst>
                                          <p:attrName>ppt_x</p:attrName>
                                        </p:attrNameLst>
                                      </p:cBhvr>
                                      <p:tavLst>
                                        <p:tav tm="0">
                                          <p:val>
                                            <p:strVal val="1+#ppt_w/2"/>
                                          </p:val>
                                        </p:tav>
                                        <p:tav tm="100000">
                                          <p:val>
                                            <p:strVal val="#ppt_x"/>
                                          </p:val>
                                        </p:tav>
                                      </p:tavLst>
                                    </p:anim>
                                    <p:anim calcmode="lin" valueType="num">
                                      <p:cBhvr additive="base">
                                        <p:cTn id="54"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p:cNvSpPr txBox="1">
            <a:spLocks noChangeArrowheads="1"/>
          </p:cNvSpPr>
          <p:nvPr/>
        </p:nvSpPr>
        <p:spPr bwMode="auto">
          <a:xfrm>
            <a:off x="651100" y="3928131"/>
            <a:ext cx="5878532" cy="1200329"/>
          </a:xfrm>
          <a:prstGeom prst="rect">
            <a:avLst/>
          </a:prstGeom>
          <a:noFill/>
          <a:ln w="9525">
            <a:noFill/>
            <a:miter lim="800000"/>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20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rPr>
              <a:t>感谢您的观看</a:t>
            </a:r>
          </a:p>
        </p:txBody>
      </p:sp>
      <p:cxnSp>
        <p:nvCxnSpPr>
          <p:cNvPr id="4" name="直接连接符 3"/>
          <p:cNvCxnSpPr/>
          <p:nvPr/>
        </p:nvCxnSpPr>
        <p:spPr>
          <a:xfrm>
            <a:off x="723108" y="3864790"/>
            <a:ext cx="5734516" cy="0"/>
          </a:xfrm>
          <a:prstGeom prst="line">
            <a:avLst/>
          </a:prstGeom>
          <a:ln w="57150">
            <a:solidFill>
              <a:srgbClr val="5D403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23108" y="5200467"/>
            <a:ext cx="5734516" cy="0"/>
          </a:xfrm>
          <a:prstGeom prst="line">
            <a:avLst/>
          </a:prstGeom>
          <a:ln w="57150">
            <a:solidFill>
              <a:srgbClr val="5D403A"/>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23108" y="5458250"/>
            <a:ext cx="2914696"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rPr>
              <a:t>小组：</a:t>
            </a:r>
            <a:r>
              <a:rPr kumimoji="0" lang="en-US" altLang="zh-CN" sz="1600" b="0" i="0" u="none" strike="noStrike" kern="1200" cap="none" spc="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rPr>
              <a:t>3</a:t>
            </a:r>
            <a:r>
              <a:rPr kumimoji="0" lang="zh-CN" altLang="en-US" sz="1600" b="0" i="0" u="none" strike="noStrike" kern="1200" cap="none" spc="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rPr>
              <a:t>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rPr>
              <a:t>演讲日期：</a:t>
            </a:r>
            <a:r>
              <a:rPr kumimoji="0" lang="en-US" altLang="zh-CN" sz="1600" b="0" i="0" u="none" strike="noStrike" kern="1200" cap="none" spc="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rPr>
              <a:t>2021.5.19</a:t>
            </a:r>
            <a:endParaRPr kumimoji="0" lang="zh-CN" altLang="en-US" sz="1600" b="0" i="0" u="none" strike="noStrike" kern="1200" cap="none" spc="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1+#ppt_w/2"/>
                                          </p:val>
                                        </p:tav>
                                        <p:tav tm="100000">
                                          <p:val>
                                            <p:strVal val="#ppt_x"/>
                                          </p:val>
                                        </p:tav>
                                      </p:tavLst>
                                    </p:anim>
                                    <p:anim calcmode="lin" valueType="num">
                                      <p:cBhvr additive="base">
                                        <p:cTn id="12" dur="25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35" presetClass="entr" presetSubtype="0" fill="hold" grpId="1" nodeType="withEffect">
                                  <p:stCondLst>
                                    <p:cond delay="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anim calcmode="lin" valueType="num">
                                      <p:cBhvr>
                                        <p:cTn id="20" dur="500" fill="hold"/>
                                        <p:tgtEl>
                                          <p:spTgt spid="2"/>
                                        </p:tgtEl>
                                        <p:attrNameLst>
                                          <p:attrName>style.rotation</p:attrName>
                                        </p:attrNameLst>
                                      </p:cBhvr>
                                      <p:tavLst>
                                        <p:tav tm="0">
                                          <p:val>
                                            <p:fltVal val="720"/>
                                          </p:val>
                                        </p:tav>
                                        <p:tav tm="100000">
                                          <p:val>
                                            <p:fltVal val="0"/>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 calcmode="lin" valueType="num">
                                      <p:cBhvr>
                                        <p:cTn id="22" dur="500" fill="hold"/>
                                        <p:tgtEl>
                                          <p:spTgt spid="2"/>
                                        </p:tgtEl>
                                        <p:attrNameLst>
                                          <p:attrName>ppt_w</p:attrName>
                                        </p:attrNameLst>
                                      </p:cBhvr>
                                      <p:tavLst>
                                        <p:tav tm="0">
                                          <p:val>
                                            <p:fltVal val="0"/>
                                          </p:val>
                                        </p:tav>
                                        <p:tav tm="100000">
                                          <p:val>
                                            <p:strVal val="#ppt_w"/>
                                          </p:val>
                                        </p:tav>
                                      </p:tavLst>
                                    </p:anim>
                                  </p:childTnLst>
                                </p:cTn>
                              </p:par>
                              <p:par>
                                <p:cTn id="23" presetID="53" presetClass="entr" presetSubtype="16" fill="hold" grpId="2" nodeType="withEffect">
                                  <p:stCondLst>
                                    <p:cond delay="0"/>
                                  </p:stCondLst>
                                  <p:iterate type="lt">
                                    <p:tmPct val="10000"/>
                                  </p:iterate>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02877" y="2520361"/>
            <a:ext cx="4752528" cy="709211"/>
            <a:chOff x="2891644" y="2187048"/>
            <a:chExt cx="4752528" cy="709210"/>
          </a:xfrm>
        </p:grpSpPr>
        <p:sp>
          <p:nvSpPr>
            <p:cNvPr id="5" name="Rectangle: Rounded Corners 4"/>
            <p:cNvSpPr/>
            <p:nvPr/>
          </p:nvSpPr>
          <p:spPr bwMode="auto">
            <a:xfrm>
              <a:off x="2891644" y="2187048"/>
              <a:ext cx="709210" cy="709210"/>
            </a:xfrm>
            <a:prstGeom prst="roundRect">
              <a:avLst/>
            </a:prstGeom>
            <a:solidFill>
              <a:schemeClr val="accent1">
                <a:lumMod val="100000"/>
              </a:schemeClr>
            </a:solidFill>
            <a:ln w="19050">
              <a:noFill/>
              <a:round/>
            </a:ln>
          </p:spPr>
          <p:txBody>
            <a:bodyPr rot="0" spcFirstLastPara="0" vert="horz" wrap="none" lIns="121920" tIns="60960" rIns="121920" bIns="60960" anchor="ctr" anchorCtr="1" forceAA="0" compatLnSpc="1">
              <a:normAutofit fontScale="9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dirty="0">
                  <a:ln>
                    <a:noFill/>
                  </a:ln>
                  <a:solidFill>
                    <a:prstClr val="white">
                      <a:lumMod val="100000"/>
                    </a:prstClr>
                  </a:solidFill>
                  <a:effectLst/>
                  <a:uLnTx/>
                  <a:uFillTx/>
                  <a:latin typeface="Arial"/>
                  <a:ea typeface="微软雅黑"/>
                  <a:cs typeface="+mn-ea"/>
                  <a:sym typeface="+mn-lt"/>
                </a:rPr>
                <a:t>01</a:t>
              </a:r>
            </a:p>
          </p:txBody>
        </p:sp>
        <p:grpSp>
          <p:nvGrpSpPr>
            <p:cNvPr id="6" name="Group 5"/>
            <p:cNvGrpSpPr/>
            <p:nvPr/>
          </p:nvGrpSpPr>
          <p:grpSpPr>
            <a:xfrm>
              <a:off x="3681598" y="2260037"/>
              <a:ext cx="3962574" cy="563232"/>
              <a:chOff x="3943834" y="704409"/>
              <a:chExt cx="3962574" cy="563232"/>
            </a:xfrm>
          </p:grpSpPr>
          <p:sp>
            <p:nvSpPr>
              <p:cNvPr id="7" name="TextBox 6"/>
              <p:cNvSpPr txBox="1"/>
              <p:nvPr/>
            </p:nvSpPr>
            <p:spPr>
              <a:xfrm>
                <a:off x="3943834" y="704409"/>
                <a:ext cx="3962574" cy="242864"/>
              </a:xfrm>
              <a:prstGeom prst="rect">
                <a:avLst/>
              </a:prstGeom>
              <a:noFill/>
            </p:spPr>
            <p:txBody>
              <a:bodyPr wrap="none" lIns="480000" tIns="0" rIns="0" bIns="0" anchor="b" anchorCtr="0">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5"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sp>
            <p:nvSpPr>
              <p:cNvPr id="8" name="TextBox 7"/>
              <p:cNvSpPr txBox="1"/>
              <p:nvPr/>
            </p:nvSpPr>
            <p:spPr>
              <a:xfrm>
                <a:off x="3943834" y="947273"/>
                <a:ext cx="3962574" cy="320368"/>
              </a:xfrm>
              <a:prstGeom prst="rect">
                <a:avLst/>
              </a:prstGeom>
            </p:spPr>
            <p:txBody>
              <a:bodyPr vert="horz" wrap="square" lIns="480000" tIns="0" rIns="0" bIns="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ea"/>
                  <a:sym typeface="+mn-lt"/>
                </a:endParaRPr>
              </a:p>
            </p:txBody>
          </p:sp>
        </p:grpSp>
      </p:grpSp>
      <p:grpSp>
        <p:nvGrpSpPr>
          <p:cNvPr id="9" name="Group 8"/>
          <p:cNvGrpSpPr/>
          <p:nvPr/>
        </p:nvGrpSpPr>
        <p:grpSpPr>
          <a:xfrm>
            <a:off x="1202877" y="3679951"/>
            <a:ext cx="4752528" cy="844117"/>
            <a:chOff x="2891644" y="3063222"/>
            <a:chExt cx="4752528" cy="844116"/>
          </a:xfrm>
        </p:grpSpPr>
        <p:sp>
          <p:nvSpPr>
            <p:cNvPr id="10" name="Rectangle: Rounded Corners 9"/>
            <p:cNvSpPr/>
            <p:nvPr/>
          </p:nvSpPr>
          <p:spPr bwMode="auto">
            <a:xfrm>
              <a:off x="2891644" y="3198128"/>
              <a:ext cx="709210" cy="709210"/>
            </a:xfrm>
            <a:prstGeom prst="roundRect">
              <a:avLst/>
            </a:prstGeom>
            <a:solidFill>
              <a:schemeClr val="accent2"/>
            </a:solidFill>
            <a:ln w="19050">
              <a:noFill/>
              <a:round/>
            </a:ln>
          </p:spPr>
          <p:txBody>
            <a:bodyPr rot="0" spcFirstLastPara="0" vert="horz" wrap="none" lIns="121920" tIns="60960" rIns="121920" bIns="60960" anchor="ctr" anchorCtr="1" forceAA="0" compatLnSpc="1">
              <a:normAutofit fontScale="9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dirty="0">
                  <a:ln>
                    <a:noFill/>
                  </a:ln>
                  <a:solidFill>
                    <a:prstClr val="white">
                      <a:lumMod val="100000"/>
                    </a:prstClr>
                  </a:solidFill>
                  <a:effectLst/>
                  <a:uLnTx/>
                  <a:uFillTx/>
                  <a:latin typeface="Arial"/>
                  <a:ea typeface="微软雅黑"/>
                  <a:cs typeface="+mn-ea"/>
                  <a:sym typeface="+mn-lt"/>
                </a:rPr>
                <a:t>02</a:t>
              </a:r>
            </a:p>
          </p:txBody>
        </p:sp>
        <p:grpSp>
          <p:nvGrpSpPr>
            <p:cNvPr id="11" name="Group 10"/>
            <p:cNvGrpSpPr/>
            <p:nvPr/>
          </p:nvGrpSpPr>
          <p:grpSpPr>
            <a:xfrm>
              <a:off x="3681598" y="3063222"/>
              <a:ext cx="3962574" cy="563232"/>
              <a:chOff x="3943834" y="704409"/>
              <a:chExt cx="3962574" cy="563232"/>
            </a:xfrm>
          </p:grpSpPr>
          <p:sp>
            <p:nvSpPr>
              <p:cNvPr id="12" name="TextBox 11"/>
              <p:cNvSpPr txBox="1"/>
              <p:nvPr/>
            </p:nvSpPr>
            <p:spPr>
              <a:xfrm>
                <a:off x="3943834" y="704409"/>
                <a:ext cx="3962574" cy="242864"/>
              </a:xfrm>
              <a:prstGeom prst="rect">
                <a:avLst/>
              </a:prstGeom>
              <a:noFill/>
            </p:spPr>
            <p:txBody>
              <a:bodyPr wrap="none" lIns="480000" tIns="0" rIns="0" bIns="0" anchor="b" anchorCtr="0">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5" b="1" i="0" u="none" strike="noStrike" kern="1200" cap="none" spc="0" normalizeH="0" baseline="0" noProof="0" dirty="0">
                  <a:ln>
                    <a:noFill/>
                  </a:ln>
                  <a:solidFill>
                    <a:srgbClr val="5D403A"/>
                  </a:solidFill>
                  <a:effectLst/>
                  <a:uLnTx/>
                  <a:uFillTx/>
                  <a:latin typeface="Arial"/>
                  <a:ea typeface="微软雅黑"/>
                  <a:cs typeface="+mn-ea"/>
                  <a:sym typeface="+mn-lt"/>
                </a:endParaRPr>
              </a:p>
            </p:txBody>
          </p:sp>
          <p:sp>
            <p:nvSpPr>
              <p:cNvPr id="13" name="TextBox 12"/>
              <p:cNvSpPr txBox="1"/>
              <p:nvPr/>
            </p:nvSpPr>
            <p:spPr>
              <a:xfrm>
                <a:off x="3943834" y="947273"/>
                <a:ext cx="3962574" cy="320368"/>
              </a:xfrm>
              <a:prstGeom prst="rect">
                <a:avLst/>
              </a:prstGeom>
            </p:spPr>
            <p:txBody>
              <a:bodyPr vert="horz" wrap="square" lIns="480000" tIns="0" rIns="0" bIns="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ea"/>
                  <a:sym typeface="+mn-lt"/>
                </a:endParaRPr>
              </a:p>
            </p:txBody>
          </p:sp>
        </p:grpSp>
      </p:grpSp>
      <p:grpSp>
        <p:nvGrpSpPr>
          <p:cNvPr id="14" name="Group 13"/>
          <p:cNvGrpSpPr/>
          <p:nvPr/>
        </p:nvGrpSpPr>
        <p:grpSpPr>
          <a:xfrm>
            <a:off x="1202877" y="4999200"/>
            <a:ext cx="4752528" cy="709211"/>
            <a:chOff x="2891644" y="3793418"/>
            <a:chExt cx="4752528" cy="709210"/>
          </a:xfrm>
        </p:grpSpPr>
        <p:sp>
          <p:nvSpPr>
            <p:cNvPr id="15" name="Rectangle: Rounded Corners 14"/>
            <p:cNvSpPr/>
            <p:nvPr/>
          </p:nvSpPr>
          <p:spPr bwMode="auto">
            <a:xfrm>
              <a:off x="2891644" y="3793418"/>
              <a:ext cx="709210" cy="709210"/>
            </a:xfrm>
            <a:prstGeom prst="roundRect">
              <a:avLst/>
            </a:prstGeom>
            <a:solidFill>
              <a:schemeClr val="accent3"/>
            </a:solidFill>
            <a:ln w="19050">
              <a:noFill/>
              <a:round/>
            </a:ln>
          </p:spPr>
          <p:txBody>
            <a:bodyPr rot="0" spcFirstLastPara="0" vert="horz" wrap="none" lIns="121920" tIns="60960" rIns="121920" bIns="60960" anchor="ctr" anchorCtr="1" forceAA="0" compatLnSpc="1">
              <a:normAutofit fontScale="9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dirty="0">
                  <a:ln>
                    <a:noFill/>
                  </a:ln>
                  <a:solidFill>
                    <a:prstClr val="white">
                      <a:lumMod val="100000"/>
                    </a:prstClr>
                  </a:solidFill>
                  <a:effectLst/>
                  <a:uLnTx/>
                  <a:uFillTx/>
                  <a:latin typeface="Arial"/>
                  <a:ea typeface="微软雅黑"/>
                  <a:cs typeface="+mn-ea"/>
                  <a:sym typeface="+mn-lt"/>
                </a:rPr>
                <a:t>03</a:t>
              </a:r>
            </a:p>
          </p:txBody>
        </p:sp>
        <p:grpSp>
          <p:nvGrpSpPr>
            <p:cNvPr id="16" name="Group 15"/>
            <p:cNvGrpSpPr/>
            <p:nvPr/>
          </p:nvGrpSpPr>
          <p:grpSpPr>
            <a:xfrm>
              <a:off x="3681598" y="3866407"/>
              <a:ext cx="3962574" cy="563232"/>
              <a:chOff x="3943834" y="704409"/>
              <a:chExt cx="3962574" cy="563232"/>
            </a:xfrm>
          </p:grpSpPr>
          <p:sp>
            <p:nvSpPr>
              <p:cNvPr id="17" name="TextBox 16"/>
              <p:cNvSpPr txBox="1"/>
              <p:nvPr/>
            </p:nvSpPr>
            <p:spPr>
              <a:xfrm>
                <a:off x="3943834" y="704409"/>
                <a:ext cx="3962574" cy="242864"/>
              </a:xfrm>
              <a:prstGeom prst="rect">
                <a:avLst/>
              </a:prstGeom>
              <a:noFill/>
            </p:spPr>
            <p:txBody>
              <a:bodyPr wrap="none" lIns="480000" tIns="0" rIns="0" bIns="0" anchor="b" anchorCtr="0">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5"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sp>
            <p:nvSpPr>
              <p:cNvPr id="18" name="TextBox 17"/>
              <p:cNvSpPr txBox="1"/>
              <p:nvPr/>
            </p:nvSpPr>
            <p:spPr>
              <a:xfrm>
                <a:off x="3943834" y="947273"/>
                <a:ext cx="3962574" cy="320368"/>
              </a:xfrm>
              <a:prstGeom prst="rect">
                <a:avLst/>
              </a:prstGeom>
            </p:spPr>
            <p:txBody>
              <a:bodyPr vert="horz" wrap="square" lIns="480000" tIns="0" rIns="0" bIns="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ea"/>
                  <a:sym typeface="+mn-lt"/>
                </a:endParaRPr>
              </a:p>
            </p:txBody>
          </p:sp>
        </p:grpSp>
      </p:grpSp>
      <p:grpSp>
        <p:nvGrpSpPr>
          <p:cNvPr id="21" name="Group 20"/>
          <p:cNvGrpSpPr/>
          <p:nvPr/>
        </p:nvGrpSpPr>
        <p:grpSpPr>
          <a:xfrm>
            <a:off x="1992831" y="5465547"/>
            <a:ext cx="3962574" cy="563233"/>
            <a:chOff x="3943834" y="704409"/>
            <a:chExt cx="3962574" cy="563232"/>
          </a:xfrm>
        </p:grpSpPr>
        <p:sp>
          <p:nvSpPr>
            <p:cNvPr id="22" name="TextBox 21"/>
            <p:cNvSpPr txBox="1"/>
            <p:nvPr/>
          </p:nvSpPr>
          <p:spPr>
            <a:xfrm>
              <a:off x="3943834" y="704409"/>
              <a:ext cx="3962574" cy="242864"/>
            </a:xfrm>
            <a:prstGeom prst="rect">
              <a:avLst/>
            </a:prstGeom>
            <a:noFill/>
          </p:spPr>
          <p:txBody>
            <a:bodyPr wrap="none" lIns="480000" tIns="0" rIns="0" bIns="0" anchor="b" anchorCtr="0">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5" b="1" i="0" u="none" strike="noStrike" kern="1200" cap="none" spc="0" normalizeH="0" baseline="0" noProof="0" dirty="0">
                <a:ln>
                  <a:noFill/>
                </a:ln>
                <a:solidFill>
                  <a:srgbClr val="5D403A"/>
                </a:solidFill>
                <a:effectLst/>
                <a:uLnTx/>
                <a:uFillTx/>
                <a:latin typeface="Arial"/>
                <a:ea typeface="微软雅黑"/>
                <a:cs typeface="+mn-ea"/>
                <a:sym typeface="+mn-lt"/>
              </a:endParaRPr>
            </a:p>
          </p:txBody>
        </p:sp>
        <p:sp>
          <p:nvSpPr>
            <p:cNvPr id="23" name="TextBox 22"/>
            <p:cNvSpPr txBox="1"/>
            <p:nvPr/>
          </p:nvSpPr>
          <p:spPr>
            <a:xfrm>
              <a:off x="3943834" y="947273"/>
              <a:ext cx="3962574" cy="320368"/>
            </a:xfrm>
            <a:prstGeom prst="rect">
              <a:avLst/>
            </a:prstGeom>
          </p:spPr>
          <p:txBody>
            <a:bodyPr vert="horz" wrap="square" lIns="480000" tIns="0" rIns="0" bIns="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ea typeface="微软雅黑"/>
                <a:cs typeface="+mn-ea"/>
                <a:sym typeface="+mn-lt"/>
              </a:endParaRPr>
            </a:p>
          </p:txBody>
        </p:sp>
      </p:grpSp>
      <p:sp>
        <p:nvSpPr>
          <p:cNvPr id="24" name="矩形 23"/>
          <p:cNvSpPr/>
          <p:nvPr/>
        </p:nvSpPr>
        <p:spPr>
          <a:xfrm>
            <a:off x="550147" y="773506"/>
            <a:ext cx="6096000" cy="76944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400" normalizeH="0" baseline="0" noProof="0" dirty="0">
                <a:ln>
                  <a:noFill/>
                </a:ln>
                <a:solidFill>
                  <a:srgbClr val="5D403A"/>
                </a:solidFill>
                <a:effectLst/>
                <a:uLnTx/>
                <a:uFillTx/>
                <a:latin typeface="Arial"/>
                <a:ea typeface="微软雅黑"/>
                <a:cs typeface="+mn-ea"/>
                <a:sym typeface="+mn-lt"/>
              </a:rPr>
              <a:t>目录</a:t>
            </a:r>
            <a:r>
              <a:rPr kumimoji="0" lang="en-US" altLang="zh-CN" sz="2800" b="1" i="0" u="none" strike="noStrike" kern="1200" cap="none" spc="400" normalizeH="0" baseline="0" noProof="0" dirty="0">
                <a:ln>
                  <a:noFill/>
                </a:ln>
                <a:solidFill>
                  <a:srgbClr val="5D403A"/>
                </a:solidFill>
                <a:effectLst/>
                <a:uLnTx/>
                <a:uFillTx/>
                <a:latin typeface="Arial"/>
                <a:ea typeface="微软雅黑"/>
                <a:cs typeface="+mn-ea"/>
                <a:sym typeface="+mn-lt"/>
              </a:rPr>
              <a:t>CONTENT</a:t>
            </a:r>
            <a:endParaRPr kumimoji="0" lang="en-US" altLang="zh-CN" sz="4400" b="1" i="0" u="none" strike="noStrike" kern="1200" cap="none" spc="400" normalizeH="0" baseline="0" noProof="0" dirty="0">
              <a:ln>
                <a:noFill/>
              </a:ln>
              <a:solidFill>
                <a:srgbClr val="5D403A"/>
              </a:solidFill>
              <a:effectLst/>
              <a:uLnTx/>
              <a:uFillTx/>
              <a:latin typeface="Arial"/>
              <a:ea typeface="微软雅黑"/>
              <a:cs typeface="+mn-ea"/>
              <a:sym typeface="+mn-lt"/>
            </a:endParaRPr>
          </a:p>
        </p:txBody>
      </p:sp>
      <p:sp>
        <p:nvSpPr>
          <p:cNvPr id="2" name="文本框 1">
            <a:extLst>
              <a:ext uri="{FF2B5EF4-FFF2-40B4-BE49-F238E27FC236}">
                <a16:creationId xmlns:a16="http://schemas.microsoft.com/office/drawing/2014/main" id="{706D931E-98C4-4DDE-A200-B3464684A3D5}"/>
              </a:ext>
            </a:extLst>
          </p:cNvPr>
          <p:cNvSpPr txBox="1"/>
          <p:nvPr/>
        </p:nvSpPr>
        <p:spPr>
          <a:xfrm>
            <a:off x="1992831" y="2229784"/>
            <a:ext cx="4998128" cy="1477328"/>
          </a:xfrm>
          <a:prstGeom prst="rect">
            <a:avLst/>
          </a:prstGeom>
          <a:noFill/>
        </p:spPr>
        <p:txBody>
          <a:bodyPr wrap="square" rtlCol="0">
            <a:spAutoFit/>
          </a:bodyPr>
          <a:lstStyle/>
          <a:p>
            <a:r>
              <a:rPr lang="zh-CN" altLang="zh-CN" sz="1800" dirty="0">
                <a:solidFill>
                  <a:srgbClr val="5D403A"/>
                </a:solidFill>
                <a:latin typeface="Arial Unicode MS" panose="020B0604020202020204" pitchFamily="34" charset="-122"/>
                <a:ea typeface="PingFang SC"/>
              </a:rPr>
              <a:t>人工智能作为一个</a:t>
            </a:r>
            <a:r>
              <a:rPr lang="en-US" altLang="zh-CN" sz="1800" dirty="0">
                <a:solidFill>
                  <a:srgbClr val="5D403A"/>
                </a:solidFill>
                <a:latin typeface="Arial Unicode MS" panose="020B0604020202020204" pitchFamily="34" charset="-122"/>
                <a:ea typeface="PingFang SC"/>
              </a:rPr>
              <a:t>“</a:t>
            </a:r>
            <a:r>
              <a:rPr lang="zh-CN" altLang="en-US" sz="1800" dirty="0">
                <a:solidFill>
                  <a:srgbClr val="5D403A"/>
                </a:solidFill>
                <a:latin typeface="Arial Unicode MS" panose="020B0604020202020204" pitchFamily="34" charset="-122"/>
                <a:ea typeface="PingFang SC"/>
              </a:rPr>
              <a:t>黑盒子</a:t>
            </a:r>
            <a:r>
              <a:rPr lang="en-US" altLang="zh-CN" sz="1800" dirty="0">
                <a:solidFill>
                  <a:srgbClr val="5D403A"/>
                </a:solidFill>
                <a:latin typeface="Arial Unicode MS" panose="020B0604020202020204" pitchFamily="34" charset="-122"/>
                <a:ea typeface="PingFang SC"/>
              </a:rPr>
              <a:t>”</a:t>
            </a:r>
            <a:r>
              <a:rPr lang="zh-CN" altLang="en-US" sz="1800" dirty="0">
                <a:solidFill>
                  <a:srgbClr val="5D403A"/>
                </a:solidFill>
                <a:latin typeface="Arial Unicode MS" panose="020B0604020202020204" pitchFamily="34" charset="-122"/>
                <a:ea typeface="PingFang SC"/>
              </a:rPr>
              <a:t>能够完成一类人类所从事的工作和任务，并在表现上达到和超过人类，这是否意味着人工智能将永远不会与自然智能具有相同的内部工作机制？为什么？</a:t>
            </a:r>
          </a:p>
          <a:p>
            <a:endParaRPr lang="zh-CN" altLang="en-US" dirty="0"/>
          </a:p>
        </p:txBody>
      </p:sp>
      <p:sp>
        <p:nvSpPr>
          <p:cNvPr id="3" name="文本框 2">
            <a:extLst>
              <a:ext uri="{FF2B5EF4-FFF2-40B4-BE49-F238E27FC236}">
                <a16:creationId xmlns:a16="http://schemas.microsoft.com/office/drawing/2014/main" id="{43BAB66D-0562-4938-9160-2C62E24BDDC5}"/>
              </a:ext>
            </a:extLst>
          </p:cNvPr>
          <p:cNvSpPr txBox="1"/>
          <p:nvPr/>
        </p:nvSpPr>
        <p:spPr>
          <a:xfrm>
            <a:off x="2016441" y="3830230"/>
            <a:ext cx="8602463" cy="923330"/>
          </a:xfrm>
          <a:prstGeom prst="rect">
            <a:avLst/>
          </a:prstGeom>
          <a:noFill/>
        </p:spPr>
        <p:txBody>
          <a:bodyPr wrap="square" rtlCol="0">
            <a:spAutoFit/>
          </a:bodyPr>
          <a:lstStyle/>
          <a:p>
            <a:r>
              <a:rPr kumimoji="0" lang="zh-CN" altLang="en-US" sz="1800" b="0" i="0" u="none" strike="noStrike" kern="1200" cap="none" spc="0" normalizeH="0" baseline="0" noProof="0" dirty="0">
                <a:ln>
                  <a:noFill/>
                </a:ln>
                <a:solidFill>
                  <a:srgbClr val="5D403A"/>
                </a:solidFill>
                <a:effectLst/>
                <a:uLnTx/>
                <a:uFillTx/>
                <a:latin typeface="Arial" panose="020B0604020202020204" pitchFamily="34" charset="0"/>
                <a:ea typeface="微软雅黑"/>
                <a:cs typeface="+mn-cs"/>
              </a:rPr>
              <a:t>人工智能的模型是一个基于计算机架构的信息模型，与大脑自然智能具有极大的不同，对此，你有什么看法？这是人工智能唯一或者最优的模型吗？为什么？</a:t>
            </a:r>
            <a:endParaRPr kumimoji="0" lang="zh-CN" altLang="zh-CN" sz="1800" b="0" i="0" u="none" strike="noStrike" kern="1200" cap="none" spc="0" normalizeH="0" baseline="0" noProof="0" dirty="0">
              <a:ln>
                <a:noFill/>
              </a:ln>
              <a:solidFill>
                <a:srgbClr val="5D403A"/>
              </a:solidFill>
              <a:effectLst/>
              <a:uLnTx/>
              <a:uFillTx/>
              <a:latin typeface="Arial" panose="020B0604020202020204" pitchFamily="34" charset="0"/>
              <a:ea typeface="微软雅黑"/>
              <a:cs typeface="+mn-cs"/>
            </a:endParaRPr>
          </a:p>
          <a:p>
            <a:endParaRPr lang="zh-CN" altLang="en-US" dirty="0"/>
          </a:p>
        </p:txBody>
      </p:sp>
      <p:sp>
        <p:nvSpPr>
          <p:cNvPr id="25" name="文本框 24">
            <a:extLst>
              <a:ext uri="{FF2B5EF4-FFF2-40B4-BE49-F238E27FC236}">
                <a16:creationId xmlns:a16="http://schemas.microsoft.com/office/drawing/2014/main" id="{9B25C394-AED6-413B-8C0E-CF3DF2AB18F1}"/>
              </a:ext>
            </a:extLst>
          </p:cNvPr>
          <p:cNvSpPr txBox="1"/>
          <p:nvPr/>
        </p:nvSpPr>
        <p:spPr>
          <a:xfrm>
            <a:off x="2018158" y="5013572"/>
            <a:ext cx="7874493" cy="923330"/>
          </a:xfrm>
          <a:prstGeom prst="rect">
            <a:avLst/>
          </a:prstGeom>
          <a:noFill/>
        </p:spPr>
        <p:txBody>
          <a:bodyPr wrap="square" rtlCol="0">
            <a:spAutoFit/>
          </a:bodyPr>
          <a:lstStyle/>
          <a:p>
            <a:r>
              <a:rPr lang="zh-CN" altLang="en-US" sz="1800" spc="300" dirty="0">
                <a:solidFill>
                  <a:srgbClr val="5D403A"/>
                </a:solidFill>
                <a:latin typeface="微软雅黑" panose="020B0503020204020204" pitchFamily="34" charset="-122"/>
                <a:ea typeface="微软雅黑" panose="020B0503020204020204" pitchFamily="34" charset="-122"/>
              </a:rPr>
              <a:t>围棋等被认为是人类智力活动的高级形式和能力体现。人工智能战胜了世界围棋冠军是否意味着超出了人类的智能？</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8" fill="hold" nodeType="afterEffect" p14:presetBounceEnd="44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44000">
                                          <p:cBhvr additive="base">
                                            <p:cTn id="11" dur="1000" fill="hold"/>
                                            <p:tgtEl>
                                              <p:spTgt spid="4"/>
                                            </p:tgtEl>
                                            <p:attrNameLst>
                                              <p:attrName>ppt_x</p:attrName>
                                            </p:attrNameLst>
                                          </p:cBhvr>
                                          <p:tavLst>
                                            <p:tav tm="0">
                                              <p:val>
                                                <p:strVal val="0-#ppt_w/2"/>
                                              </p:val>
                                            </p:tav>
                                            <p:tav tm="100000">
                                              <p:val>
                                                <p:strVal val="#ppt_x"/>
                                              </p:val>
                                            </p:tav>
                                          </p:tavLst>
                                        </p:anim>
                                        <p:anim calcmode="lin" valueType="num" p14:bounceEnd="44000">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14:presetBounceEnd="44000">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14:bounceEnd="44000">
                                          <p:cBhvr additive="base">
                                            <p:cTn id="16" dur="1000" fill="hold"/>
                                            <p:tgtEl>
                                              <p:spTgt spid="9"/>
                                            </p:tgtEl>
                                            <p:attrNameLst>
                                              <p:attrName>ppt_x</p:attrName>
                                            </p:attrNameLst>
                                          </p:cBhvr>
                                          <p:tavLst>
                                            <p:tav tm="0">
                                              <p:val>
                                                <p:strVal val="0-#ppt_w/2"/>
                                              </p:val>
                                            </p:tav>
                                            <p:tav tm="100000">
                                              <p:val>
                                                <p:strVal val="#ppt_x"/>
                                              </p:val>
                                            </p:tav>
                                          </p:tavLst>
                                        </p:anim>
                                        <p:anim calcmode="lin" valueType="num" p14:bounceEnd="44000">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nodeType="afterEffect" p14:presetBounceEnd="44000">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14:bounceEnd="44000">
                                          <p:cBhvr additive="base">
                                            <p:cTn id="21" dur="1000" fill="hold"/>
                                            <p:tgtEl>
                                              <p:spTgt spid="14"/>
                                            </p:tgtEl>
                                            <p:attrNameLst>
                                              <p:attrName>ppt_x</p:attrName>
                                            </p:attrNameLst>
                                          </p:cBhvr>
                                          <p:tavLst>
                                            <p:tav tm="0">
                                              <p:val>
                                                <p:strVal val="0-#ppt_w/2"/>
                                              </p:val>
                                            </p:tav>
                                            <p:tav tm="100000">
                                              <p:val>
                                                <p:strVal val="#ppt_x"/>
                                              </p:val>
                                            </p:tav>
                                          </p:tavLst>
                                        </p:anim>
                                        <p:anim calcmode="lin" valueType="num" p14:bounceEnd="44000">
                                          <p:cBhvr additive="base">
                                            <p:cTn id="2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000" fill="hold"/>
                                            <p:tgtEl>
                                              <p:spTgt spid="14"/>
                                            </p:tgtEl>
                                            <p:attrNameLst>
                                              <p:attrName>ppt_x</p:attrName>
                                            </p:attrNameLst>
                                          </p:cBhvr>
                                          <p:tavLst>
                                            <p:tav tm="0">
                                              <p:val>
                                                <p:strVal val="0-#ppt_w/2"/>
                                              </p:val>
                                            </p:tav>
                                            <p:tav tm="100000">
                                              <p:val>
                                                <p:strVal val="#ppt_x"/>
                                              </p:val>
                                            </p:tav>
                                          </p:tavLst>
                                        </p:anim>
                                        <p:anim calcmode="lin" valueType="num">
                                          <p:cBhvr additive="base">
                                            <p:cTn id="22" dur="1000" fill="hold"/>
                                            <p:tgtEl>
                                              <p:spTgt spid="14"/>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000" fill="hold"/>
                                            <p:tgtEl>
                                              <p:spTgt spid="19"/>
                                            </p:tgtEl>
                                            <p:attrNameLst>
                                              <p:attrName>ppt_x</p:attrName>
                                            </p:attrNameLst>
                                          </p:cBhvr>
                                          <p:tavLst>
                                            <p:tav tm="0">
                                              <p:val>
                                                <p:strVal val="0-#ppt_w/2"/>
                                              </p:val>
                                            </p:tav>
                                            <p:tav tm="100000">
                                              <p:val>
                                                <p:strVal val="#ppt_x"/>
                                              </p:val>
                                            </p:tav>
                                          </p:tavLst>
                                        </p:anim>
                                        <p:anim calcmode="lin" valueType="num">
                                          <p:cBhvr additive="base">
                                            <p:cTn id="27"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51002" y="4194909"/>
            <a:ext cx="5645785" cy="764330"/>
            <a:chOff x="7317634" y="1220405"/>
            <a:chExt cx="5645785" cy="764330"/>
          </a:xfrm>
        </p:grpSpPr>
        <p:sp>
          <p:nvSpPr>
            <p:cNvPr id="3" name="文本框 2"/>
            <p:cNvSpPr txBox="1"/>
            <p:nvPr/>
          </p:nvSpPr>
          <p:spPr>
            <a:xfrm>
              <a:off x="7317634" y="1220405"/>
              <a:ext cx="5645785" cy="583565"/>
            </a:xfrm>
            <a:prstGeom prst="rect">
              <a:avLst/>
            </a:prstGeom>
            <a:noFill/>
          </p:spPr>
          <p:txBody>
            <a:bodyPr vert="horz" wrap="square" rtlCol="0">
              <a:spAutoFit/>
            </a:bodyPr>
            <a:lstStyle/>
            <a:p>
              <a:r>
                <a:rPr lang="zh-CN" altLang="en-US" sz="3200" spc="300" dirty="0">
                  <a:solidFill>
                    <a:srgbClr val="5D403A"/>
                  </a:solidFill>
                  <a:latin typeface="微软雅黑" panose="020B0503020204020204" pitchFamily="34" charset="-122"/>
                  <a:ea typeface="微软雅黑" panose="020B0503020204020204" pitchFamily="34" charset="-122"/>
                </a:rPr>
                <a:t>关于人工智能的概念</a:t>
              </a:r>
            </a:p>
          </p:txBody>
        </p:sp>
        <p:sp>
          <p:nvSpPr>
            <p:cNvPr id="4" name="文本框 3"/>
            <p:cNvSpPr txBox="1"/>
            <p:nvPr/>
          </p:nvSpPr>
          <p:spPr>
            <a:xfrm>
              <a:off x="7317635" y="1770740"/>
              <a:ext cx="2569315" cy="213995"/>
            </a:xfrm>
            <a:prstGeom prst="rect">
              <a:avLst/>
            </a:prstGeom>
            <a:noFill/>
          </p:spPr>
          <p:txBody>
            <a:bodyPr vert="horz" wrap="square" rtlCol="0">
              <a:spAutoFit/>
            </a:bodyPr>
            <a:lstStyle/>
            <a:p>
              <a:endParaRPr lang="zh-CN" altLang="en-US" sz="800" spc="300" dirty="0">
                <a:solidFill>
                  <a:srgbClr val="5D403A"/>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851002" y="4852241"/>
            <a:ext cx="10321875" cy="1384995"/>
          </a:xfrm>
          <a:prstGeom prst="rect">
            <a:avLst/>
          </a:prstGeom>
        </p:spPr>
        <p:txBody>
          <a:bodyPr wrap="square">
            <a:spAutoFit/>
          </a:bodyPr>
          <a:lstStyle/>
          <a:p>
            <a:pPr lvl="0" eaLnBrk="0" fontAlgn="base" hangingPunct="0">
              <a:spcBef>
                <a:spcPct val="0"/>
              </a:spcBef>
              <a:spcAft>
                <a:spcPct val="0"/>
              </a:spcAft>
            </a:pPr>
            <a:r>
              <a:rPr lang="zh-CN" altLang="zh-CN" sz="2800" dirty="0">
                <a:solidFill>
                  <a:srgbClr val="5D403A"/>
                </a:solidFill>
                <a:latin typeface="Arial Unicode MS" panose="020B0604020202020204" pitchFamily="34" charset="-122"/>
                <a:ea typeface="PingFang SC"/>
              </a:rPr>
              <a:t>人工智能作为一个</a:t>
            </a:r>
            <a:r>
              <a:rPr lang="en-US" altLang="zh-CN" sz="2800" dirty="0">
                <a:solidFill>
                  <a:srgbClr val="5D403A"/>
                </a:solidFill>
                <a:latin typeface="Arial Unicode MS" panose="020B0604020202020204" pitchFamily="34" charset="-122"/>
                <a:ea typeface="PingFang SC"/>
              </a:rPr>
              <a:t>“</a:t>
            </a:r>
            <a:r>
              <a:rPr lang="zh-CN" altLang="en-US" sz="2800" dirty="0">
                <a:solidFill>
                  <a:srgbClr val="5D403A"/>
                </a:solidFill>
                <a:latin typeface="Arial Unicode MS" panose="020B0604020202020204" pitchFamily="34" charset="-122"/>
                <a:ea typeface="PingFang SC"/>
              </a:rPr>
              <a:t>黑盒子</a:t>
            </a:r>
            <a:r>
              <a:rPr lang="en-US" altLang="zh-CN" sz="2800" dirty="0">
                <a:solidFill>
                  <a:srgbClr val="5D403A"/>
                </a:solidFill>
                <a:latin typeface="Arial Unicode MS" panose="020B0604020202020204" pitchFamily="34" charset="-122"/>
                <a:ea typeface="PingFang SC"/>
              </a:rPr>
              <a:t>”</a:t>
            </a:r>
            <a:r>
              <a:rPr lang="zh-CN" altLang="en-US" sz="2800" dirty="0">
                <a:solidFill>
                  <a:srgbClr val="5D403A"/>
                </a:solidFill>
                <a:latin typeface="Arial Unicode MS" panose="020B0604020202020204" pitchFamily="34" charset="-122"/>
                <a:ea typeface="PingFang SC"/>
              </a:rPr>
              <a:t>能够完成一类人类所从事的工作和任务，并在表现上达到和超过人类，这是否意味着人工智能将永远不会与自然智能具有相同的内部工作机制？为什么？</a:t>
            </a:r>
          </a:p>
        </p:txBody>
      </p:sp>
      <p:grpSp>
        <p:nvGrpSpPr>
          <p:cNvPr id="6" name="组合 5"/>
          <p:cNvGrpSpPr/>
          <p:nvPr/>
        </p:nvGrpSpPr>
        <p:grpSpPr>
          <a:xfrm>
            <a:off x="932638" y="2561863"/>
            <a:ext cx="1729999" cy="1569660"/>
            <a:chOff x="8391924" y="1296468"/>
            <a:chExt cx="1729999" cy="1569660"/>
          </a:xfrm>
        </p:grpSpPr>
        <p:sp>
          <p:nvSpPr>
            <p:cNvPr id="7" name="文本框 6"/>
            <p:cNvSpPr txBox="1"/>
            <p:nvPr/>
          </p:nvSpPr>
          <p:spPr>
            <a:xfrm>
              <a:off x="8391924" y="1296468"/>
              <a:ext cx="1729999" cy="1569660"/>
            </a:xfrm>
            <a:prstGeom prst="rect">
              <a:avLst/>
            </a:prstGeom>
            <a:noFill/>
            <a:ln>
              <a:noFill/>
            </a:ln>
          </p:spPr>
          <p:txBody>
            <a:bodyPr vert="horz" wrap="square" rtlCol="0">
              <a:spAutoFit/>
            </a:bodyPr>
            <a:lstStyle/>
            <a:p>
              <a:pPr algn="ctr"/>
              <a:r>
                <a:rPr lang="en-US" altLang="zh-CN" sz="9600" spc="600" dirty="0">
                  <a:solidFill>
                    <a:srgbClr val="5D403A"/>
                  </a:solidFill>
                  <a:latin typeface="Impact" panose="020B0806030902050204" pitchFamily="34" charset="0"/>
                  <a:ea typeface="微软雅黑" panose="020B0503020204020204" pitchFamily="34" charset="-122"/>
                </a:rPr>
                <a:t>01</a:t>
              </a:r>
              <a:endParaRPr lang="zh-CN" altLang="en-US" sz="1600" spc="600" dirty="0">
                <a:solidFill>
                  <a:srgbClr val="5D403A"/>
                </a:solidFill>
                <a:latin typeface="Impact" panose="020B0806030902050204" pitchFamily="34" charset="0"/>
                <a:ea typeface="微软雅黑" panose="020B0503020204020204" pitchFamily="34" charset="-122"/>
              </a:endParaRPr>
            </a:p>
          </p:txBody>
        </p:sp>
        <p:sp>
          <p:nvSpPr>
            <p:cNvPr id="8" name="矩形 7"/>
            <p:cNvSpPr/>
            <p:nvPr/>
          </p:nvSpPr>
          <p:spPr>
            <a:xfrm>
              <a:off x="8391924" y="1296468"/>
              <a:ext cx="1729999" cy="15696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D403A"/>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endParaRPr lang="zh-CN" altLang="en-US" dirty="0">
              <a:ea typeface="+mn-ea"/>
              <a:cs typeface="+mn-ea"/>
            </a:endParaRPr>
          </a:p>
        </p:txBody>
      </p:sp>
      <p:sp>
        <p:nvSpPr>
          <p:cNvPr id="96" name="Text Placeholder 32"/>
          <p:cNvSpPr txBox="1"/>
          <p:nvPr/>
        </p:nvSpPr>
        <p:spPr>
          <a:xfrm>
            <a:off x="796268" y="1460062"/>
            <a:ext cx="2046064"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buNone/>
            </a:pPr>
            <a:endParaRPr lang="en-US" sz="900" dirty="0">
              <a:solidFill>
                <a:srgbClr val="7F7F7F"/>
              </a:solidFill>
              <a:latin typeface="+mn-ea"/>
              <a:cs typeface="+mn-ea"/>
            </a:endParaRPr>
          </a:p>
        </p:txBody>
      </p:sp>
      <p:sp>
        <p:nvSpPr>
          <p:cNvPr id="97" name="Text Placeholder 33"/>
          <p:cNvSpPr txBox="1"/>
          <p:nvPr/>
        </p:nvSpPr>
        <p:spPr>
          <a:xfrm>
            <a:off x="1237615" y="1383030"/>
            <a:ext cx="2258695" cy="47180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400" b="1" dirty="0">
                <a:solidFill>
                  <a:srgbClr val="7F7F7F"/>
                </a:solidFill>
                <a:latin typeface="+mn-ea"/>
                <a:cs typeface="+mn-ea"/>
              </a:rPr>
              <a:t>人工智能从其产生开始，就表现出强大的生命力已成为人类科学认识和社会实践活动不可缺少的工具,它开拓了解放自然智能的道路。但与自然智能相比,其局限性也非常明显,只有在自然智能的配合下，它才能真正发挥预先设定的功能。不论从人工智能与自然智能的关系以及能动与被动的关系看,还是从认识论的基本原理看,人工智能超过自然智能、甚至统治自然智能都是不可能的。</a:t>
            </a:r>
          </a:p>
          <a:p>
            <a:pPr marL="0" indent="0" algn="r">
              <a:buNone/>
            </a:pPr>
            <a:r>
              <a:rPr lang="zh-CN" altLang="en-US" sz="1400" b="1" dirty="0">
                <a:solidFill>
                  <a:srgbClr val="7F7F7F"/>
                </a:solidFill>
                <a:latin typeface="+mn-ea"/>
                <a:cs typeface="+mn-ea"/>
                <a:sym typeface="+mn-ea"/>
              </a:rPr>
              <a:t>在某些局部功能上人工智能已经可以代替甚至超过自然智能但从全局看造出一个与人一样能够思维的机器来是不可能的。人的认识能力是无限发展的,人的智能水平处于进化之中,作为人类认识工具的人工智能也在不断发展但人工智能与人的智能的差距始终存在,人的主体地位是改变不了的。</a:t>
            </a:r>
            <a:endParaRPr lang="zh-CN" altLang="en-US" sz="1400" b="1" dirty="0">
              <a:solidFill>
                <a:schemeClr val="accent6"/>
              </a:solidFill>
              <a:latin typeface="+mn-ea"/>
              <a:cs typeface="+mn-ea"/>
            </a:endParaRPr>
          </a:p>
          <a:p>
            <a:pPr marL="0" indent="0" algn="r">
              <a:buNone/>
            </a:pPr>
            <a:endParaRPr lang="en-AU" sz="1400" dirty="0">
              <a:solidFill>
                <a:srgbClr val="7F7F7F"/>
              </a:solidFill>
              <a:latin typeface="+mn-ea"/>
              <a:cs typeface="+mn-ea"/>
            </a:endParaRPr>
          </a:p>
        </p:txBody>
      </p:sp>
      <p:sp>
        <p:nvSpPr>
          <p:cNvPr id="98" name="Oval 97"/>
          <p:cNvSpPr>
            <a:spLocks noChangeAspect="1"/>
          </p:cNvSpPr>
          <p:nvPr/>
        </p:nvSpPr>
        <p:spPr>
          <a:xfrm>
            <a:off x="3657124" y="2562192"/>
            <a:ext cx="663024" cy="6631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bg1"/>
              </a:solidFill>
              <a:latin typeface="+mn-ea"/>
              <a:cs typeface="+mn-ea"/>
            </a:endParaRPr>
          </a:p>
        </p:txBody>
      </p:sp>
      <p:sp>
        <p:nvSpPr>
          <p:cNvPr id="99" name="Text Placeholder 32"/>
          <p:cNvSpPr txBox="1"/>
          <p:nvPr/>
        </p:nvSpPr>
        <p:spPr>
          <a:xfrm>
            <a:off x="2481558" y="5463918"/>
            <a:ext cx="2046064"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buNone/>
            </a:pPr>
            <a:endParaRPr lang="en-US" sz="900" dirty="0">
              <a:solidFill>
                <a:srgbClr val="7F7F7F"/>
              </a:solidFill>
              <a:latin typeface="+mn-ea"/>
              <a:cs typeface="+mn-ea"/>
            </a:endParaRPr>
          </a:p>
        </p:txBody>
      </p:sp>
      <p:sp>
        <p:nvSpPr>
          <p:cNvPr id="100" name="Text Placeholder 33"/>
          <p:cNvSpPr txBox="1"/>
          <p:nvPr/>
        </p:nvSpPr>
        <p:spPr>
          <a:xfrm>
            <a:off x="3232465" y="1460085"/>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endParaRPr lang="en-AU" sz="1400" dirty="0">
              <a:solidFill>
                <a:schemeClr val="accent1"/>
              </a:solidFill>
              <a:latin typeface="+mn-ea"/>
              <a:cs typeface="+mn-ea"/>
            </a:endParaRPr>
          </a:p>
        </p:txBody>
      </p:sp>
      <p:sp>
        <p:nvSpPr>
          <p:cNvPr id="101" name="Oval 100"/>
          <p:cNvSpPr>
            <a:spLocks noChangeAspect="1"/>
          </p:cNvSpPr>
          <p:nvPr/>
        </p:nvSpPr>
        <p:spPr>
          <a:xfrm>
            <a:off x="3657124" y="4315263"/>
            <a:ext cx="663024" cy="6631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bg1"/>
              </a:solidFill>
              <a:latin typeface="+mn-ea"/>
              <a:cs typeface="+mn-ea"/>
            </a:endParaRPr>
          </a:p>
        </p:txBody>
      </p:sp>
      <p:sp>
        <p:nvSpPr>
          <p:cNvPr id="104" name="Text Placeholder 32"/>
          <p:cNvSpPr txBox="1"/>
          <p:nvPr/>
        </p:nvSpPr>
        <p:spPr>
          <a:xfrm>
            <a:off x="8695805" y="2849996"/>
            <a:ext cx="2085708"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endParaRPr lang="en-US" sz="900" dirty="0">
              <a:solidFill>
                <a:srgbClr val="7F7F7F"/>
              </a:solidFill>
              <a:latin typeface="+mn-ea"/>
              <a:cs typeface="+mn-ea"/>
            </a:endParaRPr>
          </a:p>
        </p:txBody>
      </p:sp>
      <p:sp>
        <p:nvSpPr>
          <p:cNvPr id="105" name="Text Placeholder 33"/>
          <p:cNvSpPr txBox="1"/>
          <p:nvPr/>
        </p:nvSpPr>
        <p:spPr>
          <a:xfrm>
            <a:off x="8978265" y="1383030"/>
            <a:ext cx="2787015" cy="32004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rgbClr val="7F7F7F"/>
                </a:solidFill>
                <a:latin typeface="+mn-ea"/>
                <a:cs typeface="+mn-ea"/>
                <a:sym typeface="+mn-ea"/>
              </a:rPr>
              <a:t>人工智能作为本世纪中叶新崛起的、综合性最强的新兴前沿科学,它涉及非常广泛的学科领域，它也可以同各门科技成果相结合形成独立的综合性智能科学体系。在当代新的科学技术革命浪潮中,它愈来愈显示出强大的生命活力,具有无限广阔的发展前景</a:t>
            </a:r>
          </a:p>
          <a:p>
            <a:pPr marL="0" indent="0">
              <a:buNone/>
            </a:pPr>
            <a:r>
              <a:rPr lang="zh-CN" altLang="en-US" sz="1400" b="1" dirty="0">
                <a:solidFill>
                  <a:srgbClr val="7F7F7F"/>
                </a:solidFill>
                <a:latin typeface="+mn-ea"/>
                <a:cs typeface="+mn-ea"/>
                <a:sym typeface="+mn-ea"/>
              </a:rPr>
              <a:t>人工智能是自然智能的必要补充。人工智能是随着科学技术的发展,在人们创造了各种复杂的机器设备大大延伸和扩展了自已的手脚功能.迫切需要相应地延伸思维器官和放大智力功能的情况下产生发展起来的。它是机器进化的结果也是自然智能的物质化。它和人脑功能相互联系相互促进使人类的认识范围不断地向微观和宏观两极扩展,使人能通过间接方式达到对事物更深层次的本质的认识,使意识的内容得到极大丰富和增长。它已成为人类科学认识和社会实践活动不可缺少的技术“助手”。但是同人的智能比较,人工智能有若干局限性。</a:t>
            </a:r>
            <a:endParaRPr lang="zh-CN" altLang="en-US" sz="1400" b="1" dirty="0">
              <a:solidFill>
                <a:srgbClr val="7F7F7F"/>
              </a:solidFill>
              <a:latin typeface="+mn-ea"/>
              <a:cs typeface="+mn-ea"/>
            </a:endParaRPr>
          </a:p>
        </p:txBody>
      </p:sp>
      <p:sp>
        <p:nvSpPr>
          <p:cNvPr id="106" name="Oval 105"/>
          <p:cNvSpPr>
            <a:spLocks noChangeAspect="1"/>
          </p:cNvSpPr>
          <p:nvPr/>
        </p:nvSpPr>
        <p:spPr>
          <a:xfrm>
            <a:off x="7816651" y="2558936"/>
            <a:ext cx="663024" cy="6631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AU" dirty="0">
              <a:solidFill>
                <a:srgbClr val="FFFFFF"/>
              </a:solidFill>
              <a:latin typeface="+mn-ea"/>
              <a:cs typeface="+mn-ea"/>
            </a:endParaRPr>
          </a:p>
        </p:txBody>
      </p:sp>
      <p:sp>
        <p:nvSpPr>
          <p:cNvPr id="107" name="Text Placeholder 32"/>
          <p:cNvSpPr txBox="1"/>
          <p:nvPr/>
        </p:nvSpPr>
        <p:spPr>
          <a:xfrm>
            <a:off x="8695805" y="4590376"/>
            <a:ext cx="2085708"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endParaRPr lang="en-US" sz="900" dirty="0">
              <a:solidFill>
                <a:srgbClr val="7F7F7F"/>
              </a:solidFill>
              <a:latin typeface="+mn-ea"/>
              <a:cs typeface="+mn-ea"/>
            </a:endParaRPr>
          </a:p>
        </p:txBody>
      </p:sp>
      <p:sp>
        <p:nvSpPr>
          <p:cNvPr id="108" name="Text Placeholder 33"/>
          <p:cNvSpPr txBox="1"/>
          <p:nvPr/>
        </p:nvSpPr>
        <p:spPr>
          <a:xfrm>
            <a:off x="8695808" y="4315263"/>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AU" sz="1400" dirty="0">
              <a:solidFill>
                <a:schemeClr val="accent5"/>
              </a:solidFill>
              <a:latin typeface="+mn-ea"/>
              <a:cs typeface="+mn-ea"/>
            </a:endParaRPr>
          </a:p>
        </p:txBody>
      </p:sp>
      <p:sp>
        <p:nvSpPr>
          <p:cNvPr id="109" name="Oval 108"/>
          <p:cNvSpPr>
            <a:spLocks noChangeAspect="1"/>
          </p:cNvSpPr>
          <p:nvPr/>
        </p:nvSpPr>
        <p:spPr>
          <a:xfrm>
            <a:off x="7816651" y="4288811"/>
            <a:ext cx="663024" cy="6631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bg1"/>
              </a:solidFill>
              <a:latin typeface="+mn-ea"/>
              <a:cs typeface="+mn-ea"/>
            </a:endParaRPr>
          </a:p>
        </p:txBody>
      </p:sp>
      <p:sp>
        <p:nvSpPr>
          <p:cNvPr id="84" name="Block Arc 83"/>
          <p:cNvSpPr/>
          <p:nvPr/>
        </p:nvSpPr>
        <p:spPr>
          <a:xfrm>
            <a:off x="4882638" y="1687749"/>
            <a:ext cx="2426726" cy="2427041"/>
          </a:xfrm>
          <a:prstGeom prst="blockArc">
            <a:avLst>
              <a:gd name="adj1" fmla="val 10799501"/>
              <a:gd name="adj2" fmla="val 2383"/>
              <a:gd name="adj3" fmla="val 289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86" name="Block Arc 85"/>
          <p:cNvSpPr/>
          <p:nvPr/>
        </p:nvSpPr>
        <p:spPr>
          <a:xfrm flipV="1">
            <a:off x="4882638" y="3430563"/>
            <a:ext cx="2426726" cy="2427041"/>
          </a:xfrm>
          <a:prstGeom prst="blockArc">
            <a:avLst>
              <a:gd name="adj1" fmla="val 10799501"/>
              <a:gd name="adj2" fmla="val 2383"/>
              <a:gd name="adj3" fmla="val 289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grpSp>
        <p:nvGrpSpPr>
          <p:cNvPr id="3" name="Group 2"/>
          <p:cNvGrpSpPr/>
          <p:nvPr/>
        </p:nvGrpSpPr>
        <p:grpSpPr>
          <a:xfrm>
            <a:off x="4882638" y="1687748"/>
            <a:ext cx="2426726" cy="4169856"/>
            <a:chOff x="4882480" y="1687748"/>
            <a:chExt cx="2427042" cy="4169856"/>
          </a:xfrm>
        </p:grpSpPr>
        <p:sp>
          <p:nvSpPr>
            <p:cNvPr id="33" name="Block Arc 32"/>
            <p:cNvSpPr/>
            <p:nvPr/>
          </p:nvSpPr>
          <p:spPr>
            <a:xfrm flipH="1" flipV="1">
              <a:off x="4882480" y="1687748"/>
              <a:ext cx="2427042" cy="2427041"/>
            </a:xfrm>
            <a:prstGeom prst="blockArc">
              <a:avLst>
                <a:gd name="adj1" fmla="val 16207320"/>
                <a:gd name="adj2" fmla="val 2383"/>
                <a:gd name="adj3" fmla="val 289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85" name="Block Arc 84"/>
            <p:cNvSpPr/>
            <p:nvPr/>
          </p:nvSpPr>
          <p:spPr>
            <a:xfrm>
              <a:off x="4882480" y="3430563"/>
              <a:ext cx="2427042" cy="2427041"/>
            </a:xfrm>
            <a:prstGeom prst="blockArc">
              <a:avLst>
                <a:gd name="adj1" fmla="val 16191736"/>
                <a:gd name="adj2" fmla="val 2383"/>
                <a:gd name="adj3" fmla="val 289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47" name="TextBox 46"/>
            <p:cNvSpPr txBox="1"/>
            <p:nvPr/>
          </p:nvSpPr>
          <p:spPr>
            <a:xfrm>
              <a:off x="6773827" y="4198755"/>
              <a:ext cx="309920" cy="368300"/>
            </a:xfrm>
            <a:prstGeom prst="rect">
              <a:avLst/>
            </a:prstGeom>
            <a:noFill/>
          </p:spPr>
          <p:txBody>
            <a:bodyPr wrap="none" rtlCol="0">
              <a:spAutoFit/>
            </a:bodyPr>
            <a:lstStyle/>
            <a:p>
              <a:pPr algn="ctr"/>
              <a:endParaRPr lang="en-US" dirty="0">
                <a:solidFill>
                  <a:schemeClr val="bg1"/>
                </a:solidFill>
                <a:latin typeface="+mn-ea"/>
                <a:cs typeface="+mn-ea"/>
              </a:endParaRPr>
            </a:p>
          </p:txBody>
        </p:sp>
      </p:grpSp>
      <p:grpSp>
        <p:nvGrpSpPr>
          <p:cNvPr id="2" name="Group 1"/>
          <p:cNvGrpSpPr/>
          <p:nvPr/>
        </p:nvGrpSpPr>
        <p:grpSpPr>
          <a:xfrm>
            <a:off x="4882638" y="1687748"/>
            <a:ext cx="2426726" cy="4169856"/>
            <a:chOff x="4882480" y="1687748"/>
            <a:chExt cx="2427042" cy="4169856"/>
          </a:xfrm>
        </p:grpSpPr>
        <p:sp>
          <p:nvSpPr>
            <p:cNvPr id="31" name="Block Arc 30"/>
            <p:cNvSpPr/>
            <p:nvPr/>
          </p:nvSpPr>
          <p:spPr>
            <a:xfrm flipH="1">
              <a:off x="4882480" y="3430563"/>
              <a:ext cx="2427042" cy="2427041"/>
            </a:xfrm>
            <a:prstGeom prst="blockArc">
              <a:avLst>
                <a:gd name="adj1" fmla="val 16207320"/>
                <a:gd name="adj2" fmla="val 2383"/>
                <a:gd name="adj3" fmla="val 289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32" name="Block Arc 31"/>
            <p:cNvSpPr/>
            <p:nvPr/>
          </p:nvSpPr>
          <p:spPr>
            <a:xfrm flipV="1">
              <a:off x="4882480" y="1687748"/>
              <a:ext cx="2427042" cy="2427041"/>
            </a:xfrm>
            <a:prstGeom prst="blockArc">
              <a:avLst>
                <a:gd name="adj1" fmla="val 16191736"/>
                <a:gd name="adj2" fmla="val 2383"/>
                <a:gd name="adj3" fmla="val 289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45" name="TextBox 44"/>
            <p:cNvSpPr txBox="1"/>
            <p:nvPr/>
          </p:nvSpPr>
          <p:spPr>
            <a:xfrm>
              <a:off x="6773827" y="2966825"/>
              <a:ext cx="309920" cy="368300"/>
            </a:xfrm>
            <a:prstGeom prst="rect">
              <a:avLst/>
            </a:prstGeom>
            <a:noFill/>
          </p:spPr>
          <p:txBody>
            <a:bodyPr wrap="none" rtlCol="0">
              <a:spAutoFit/>
            </a:bodyPr>
            <a:lstStyle/>
            <a:p>
              <a:pPr algn="ctr"/>
              <a:endParaRPr lang="en-US" dirty="0">
                <a:solidFill>
                  <a:schemeClr val="bg1"/>
                </a:solidFill>
                <a:latin typeface="+mn-ea"/>
                <a:cs typeface="+mn-ea"/>
              </a:endParaRPr>
            </a:p>
          </p:txBody>
        </p:sp>
      </p:grpSp>
      <p:sp>
        <p:nvSpPr>
          <p:cNvPr id="30" name="Freeform 142"/>
          <p:cNvSpPr/>
          <p:nvPr/>
        </p:nvSpPr>
        <p:spPr bwMode="auto">
          <a:xfrm>
            <a:off x="8002034" y="4493457"/>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4" name="Freeform 149"/>
          <p:cNvSpPr/>
          <p:nvPr/>
        </p:nvSpPr>
        <p:spPr bwMode="auto">
          <a:xfrm>
            <a:off x="3829725" y="4493459"/>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35" name="组合 34"/>
          <p:cNvGrpSpPr/>
          <p:nvPr/>
        </p:nvGrpSpPr>
        <p:grpSpPr>
          <a:xfrm>
            <a:off x="7992339" y="2793555"/>
            <a:ext cx="311646" cy="193872"/>
            <a:chOff x="8292784" y="1202455"/>
            <a:chExt cx="311687" cy="193872"/>
          </a:xfrm>
        </p:grpSpPr>
        <p:sp>
          <p:nvSpPr>
            <p:cNvPr id="36"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38" name="Freeform 116"/>
          <p:cNvSpPr>
            <a:spLocks noEditPoints="1"/>
          </p:cNvSpPr>
          <p:nvPr/>
        </p:nvSpPr>
        <p:spPr bwMode="auto">
          <a:xfrm>
            <a:off x="3818541" y="2735016"/>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left)">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randombar(horizontal)">
                                      <p:cBhvr>
                                        <p:cTn id="27" dur="500"/>
                                        <p:tgtEl>
                                          <p:spTgt spid="9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randombar(horizontal)">
                                      <p:cBhvr>
                                        <p:cTn id="30" dur="500"/>
                                        <p:tgtEl>
                                          <p:spTgt spid="9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randombar(horizontal)">
                                      <p:cBhvr>
                                        <p:cTn id="33" dur="500"/>
                                        <p:tgtEl>
                                          <p:spTgt spid="9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randombar(horizontal)">
                                      <p:cBhvr>
                                        <p:cTn id="38" dur="500"/>
                                        <p:tgtEl>
                                          <p:spTgt spid="104"/>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randombar(horizontal)">
                                      <p:cBhvr>
                                        <p:cTn id="41" dur="500"/>
                                        <p:tgtEl>
                                          <p:spTgt spid="105"/>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randombar(horizontal)">
                                      <p:cBhvr>
                                        <p:cTn id="44" dur="500"/>
                                        <p:tgtEl>
                                          <p:spTgt spid="106"/>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randombar(horizontal)">
                                      <p:cBhvr>
                                        <p:cTn id="49" dur="500"/>
                                        <p:tgtEl>
                                          <p:spTgt spid="99"/>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randombar(horizontal)">
                                      <p:cBhvr>
                                        <p:cTn id="52" dur="500"/>
                                        <p:tgtEl>
                                          <p:spTgt spid="100"/>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randombar(horizontal)">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07"/>
                                        </p:tgtEl>
                                        <p:attrNameLst>
                                          <p:attrName>style.visibility</p:attrName>
                                        </p:attrNameLst>
                                      </p:cBhvr>
                                      <p:to>
                                        <p:strVal val="visible"/>
                                      </p:to>
                                    </p:set>
                                    <p:animEffect transition="in" filter="randombar(horizontal)">
                                      <p:cBhvr>
                                        <p:cTn id="60" dur="500"/>
                                        <p:tgtEl>
                                          <p:spTgt spid="107"/>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08"/>
                                        </p:tgtEl>
                                        <p:attrNameLst>
                                          <p:attrName>style.visibility</p:attrName>
                                        </p:attrNameLst>
                                      </p:cBhvr>
                                      <p:to>
                                        <p:strVal val="visible"/>
                                      </p:to>
                                    </p:set>
                                    <p:animEffect transition="in" filter="randombar(horizontal)">
                                      <p:cBhvr>
                                        <p:cTn id="63" dur="500"/>
                                        <p:tgtEl>
                                          <p:spTgt spid="10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randombar(horizontal)">
                                      <p:cBhvr>
                                        <p:cTn id="6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animBg="1"/>
      <p:bldP spid="99" grpId="0"/>
      <p:bldP spid="100" grpId="0"/>
      <p:bldP spid="101" grpId="0" animBg="1"/>
      <p:bldP spid="104" grpId="0"/>
      <p:bldP spid="105" grpId="0"/>
      <p:bldP spid="106" grpId="0" animBg="1"/>
      <p:bldP spid="107" grpId="0"/>
      <p:bldP spid="108" grpId="0"/>
      <p:bldP spid="109" grpId="0" animBg="1"/>
      <p:bldP spid="84" grpId="0" animBg="1"/>
      <p:bldP spid="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694351" y="4560769"/>
            <a:ext cx="1482400" cy="1382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600" dirty="0">
              <a:solidFill>
                <a:srgbClr val="FFFFFF"/>
              </a:solidFill>
              <a:latin typeface="+mn-ea"/>
              <a:cs typeface="+mn-ea"/>
            </a:endParaRPr>
          </a:p>
        </p:txBody>
      </p:sp>
      <p:grpSp>
        <p:nvGrpSpPr>
          <p:cNvPr id="19" name="Group 18"/>
          <p:cNvGrpSpPr/>
          <p:nvPr/>
        </p:nvGrpSpPr>
        <p:grpSpPr>
          <a:xfrm>
            <a:off x="8213358" y="4560769"/>
            <a:ext cx="1529039" cy="1382027"/>
            <a:chOff x="1038692" y="2521527"/>
            <a:chExt cx="1619883" cy="1463946"/>
          </a:xfrm>
          <a:solidFill>
            <a:schemeClr val="accent5"/>
          </a:solidFill>
        </p:grpSpPr>
        <p:sp>
          <p:nvSpPr>
            <p:cNvPr id="20" name="Rectangle 19"/>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rgbClr val="FFFFFF"/>
                </a:solidFill>
                <a:latin typeface="+mn-ea"/>
                <a:cs typeface="+mn-ea"/>
              </a:endParaRPr>
            </a:p>
          </p:txBody>
        </p:sp>
        <p:sp>
          <p:nvSpPr>
            <p:cNvPr id="21" name="Rectangle 20"/>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n-ea"/>
                <a:cs typeface="+mn-ea"/>
              </a:endParaRPr>
            </a:p>
          </p:txBody>
        </p:sp>
      </p:grpSp>
      <p:grpSp>
        <p:nvGrpSpPr>
          <p:cNvPr id="22" name="Group 21"/>
          <p:cNvGrpSpPr/>
          <p:nvPr/>
        </p:nvGrpSpPr>
        <p:grpSpPr>
          <a:xfrm>
            <a:off x="6731234" y="4560769"/>
            <a:ext cx="1529039" cy="1382027"/>
            <a:chOff x="1038692" y="2521527"/>
            <a:chExt cx="1619883" cy="1463946"/>
          </a:xfrm>
          <a:solidFill>
            <a:schemeClr val="accent4"/>
          </a:solidFill>
        </p:grpSpPr>
        <p:sp>
          <p:nvSpPr>
            <p:cNvPr id="23" name="Rectangle 22"/>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rgbClr val="FFFFFF"/>
                </a:solidFill>
                <a:latin typeface="+mn-ea"/>
                <a:cs typeface="+mn-ea"/>
              </a:endParaRPr>
            </a:p>
          </p:txBody>
        </p:sp>
        <p:sp>
          <p:nvSpPr>
            <p:cNvPr id="24" name="Rectangle 23"/>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n-ea"/>
                <a:cs typeface="+mn-ea"/>
              </a:endParaRPr>
            </a:p>
          </p:txBody>
        </p:sp>
      </p:grpSp>
      <p:grpSp>
        <p:nvGrpSpPr>
          <p:cNvPr id="25" name="Group 24"/>
          <p:cNvGrpSpPr/>
          <p:nvPr/>
        </p:nvGrpSpPr>
        <p:grpSpPr>
          <a:xfrm>
            <a:off x="5250516" y="4560769"/>
            <a:ext cx="1529039" cy="1382027"/>
            <a:chOff x="1038692" y="2521527"/>
            <a:chExt cx="1619883" cy="1463946"/>
          </a:xfrm>
          <a:solidFill>
            <a:schemeClr val="accent3"/>
          </a:solidFill>
        </p:grpSpPr>
        <p:sp>
          <p:nvSpPr>
            <p:cNvPr id="26" name="Rectangle 25"/>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600" dirty="0">
                <a:solidFill>
                  <a:srgbClr val="FFFFFF"/>
                </a:solidFill>
                <a:latin typeface="+mn-ea"/>
                <a:cs typeface="+mn-ea"/>
              </a:endParaRPr>
            </a:p>
          </p:txBody>
        </p:sp>
        <p:sp>
          <p:nvSpPr>
            <p:cNvPr id="27" name="Rectangle 26"/>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n-ea"/>
                <a:cs typeface="+mn-ea"/>
              </a:endParaRPr>
            </a:p>
          </p:txBody>
        </p:sp>
      </p:grpSp>
      <p:grpSp>
        <p:nvGrpSpPr>
          <p:cNvPr id="28" name="Group 27"/>
          <p:cNvGrpSpPr/>
          <p:nvPr/>
        </p:nvGrpSpPr>
        <p:grpSpPr>
          <a:xfrm>
            <a:off x="3768087" y="4560769"/>
            <a:ext cx="1529039" cy="1382027"/>
            <a:chOff x="1038692" y="2521527"/>
            <a:chExt cx="1619883" cy="1463946"/>
          </a:xfrm>
          <a:solidFill>
            <a:schemeClr val="accent2"/>
          </a:solidFill>
        </p:grpSpPr>
        <p:sp>
          <p:nvSpPr>
            <p:cNvPr id="29" name="Rectangle 28"/>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600" dirty="0">
                <a:solidFill>
                  <a:srgbClr val="FFFFFF"/>
                </a:solidFill>
                <a:latin typeface="+mn-ea"/>
                <a:cs typeface="+mn-ea"/>
              </a:endParaRPr>
            </a:p>
          </p:txBody>
        </p:sp>
        <p:sp>
          <p:nvSpPr>
            <p:cNvPr id="30" name="Rectangle 29"/>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n-ea"/>
                <a:cs typeface="+mn-ea"/>
              </a:endParaRPr>
            </a:p>
          </p:txBody>
        </p:sp>
      </p:grpSp>
      <p:grpSp>
        <p:nvGrpSpPr>
          <p:cNvPr id="35" name="Group 34"/>
          <p:cNvGrpSpPr/>
          <p:nvPr/>
        </p:nvGrpSpPr>
        <p:grpSpPr>
          <a:xfrm>
            <a:off x="2285963" y="4560769"/>
            <a:ext cx="1529039" cy="1382027"/>
            <a:chOff x="1038692" y="2521527"/>
            <a:chExt cx="1619883" cy="1463946"/>
          </a:xfrm>
          <a:solidFill>
            <a:schemeClr val="accent1"/>
          </a:solidFill>
        </p:grpSpPr>
        <p:sp>
          <p:nvSpPr>
            <p:cNvPr id="36" name="Rectangle 35"/>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latin typeface="+mn-ea"/>
                <a:cs typeface="+mn-ea"/>
              </a:endParaRPr>
            </a:p>
          </p:txBody>
        </p:sp>
        <p:sp>
          <p:nvSpPr>
            <p:cNvPr id="45" name="Rectangle 44"/>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46" name="Group 45"/>
          <p:cNvGrpSpPr/>
          <p:nvPr/>
        </p:nvGrpSpPr>
        <p:grpSpPr>
          <a:xfrm>
            <a:off x="805245" y="4560769"/>
            <a:ext cx="1529039" cy="1382027"/>
            <a:chOff x="1038692" y="2521527"/>
            <a:chExt cx="1619883" cy="1463946"/>
          </a:xfrm>
          <a:solidFill>
            <a:schemeClr val="bg1">
              <a:lumMod val="75000"/>
            </a:schemeClr>
          </a:solidFill>
        </p:grpSpPr>
        <p:sp>
          <p:nvSpPr>
            <p:cNvPr id="47" name="Rectangle 46"/>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600" dirty="0">
                <a:latin typeface="+mn-ea"/>
                <a:cs typeface="+mn-ea"/>
              </a:endParaRPr>
            </a:p>
          </p:txBody>
        </p:sp>
        <p:sp>
          <p:nvSpPr>
            <p:cNvPr id="48" name="Rectangle 47"/>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50" name="Text Placeholder 32"/>
          <p:cNvSpPr txBox="1"/>
          <p:nvPr/>
        </p:nvSpPr>
        <p:spPr>
          <a:xfrm>
            <a:off x="805161" y="1472844"/>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dirty="0">
                <a:solidFill>
                  <a:schemeClr val="tx1">
                    <a:lumMod val="65000"/>
                    <a:lumOff val="35000"/>
                  </a:schemeClr>
                </a:solidFill>
                <a:latin typeface="+mn-ea"/>
                <a:cs typeface="+mn-ea"/>
              </a:rPr>
              <a:t>1）人工智能只能模拟人的某些自然属性人的社会属性是不能模拟的。以电子计算机为基础的人工智能只是主体认识客体的手段</a:t>
            </a:r>
            <a:r>
              <a:rPr lang="en-US" sz="1000" dirty="0">
                <a:solidFill>
                  <a:schemeClr val="tx1">
                    <a:lumMod val="65000"/>
                    <a:lumOff val="35000"/>
                  </a:schemeClr>
                </a:solidFill>
                <a:latin typeface="+mn-ea"/>
                <a:cs typeface="+mn-ea"/>
              </a:rPr>
              <a:t>。</a:t>
            </a:r>
          </a:p>
        </p:txBody>
      </p:sp>
      <p:cxnSp>
        <p:nvCxnSpPr>
          <p:cNvPr id="52" name="Straight Connector 51"/>
          <p:cNvCxnSpPr/>
          <p:nvPr/>
        </p:nvCxnSpPr>
        <p:spPr>
          <a:xfrm flipV="1">
            <a:off x="1546443" y="4179469"/>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4" name="Text Placeholder 32"/>
          <p:cNvSpPr txBox="1"/>
          <p:nvPr/>
        </p:nvSpPr>
        <p:spPr>
          <a:xfrm>
            <a:off x="3381375" y="1472565"/>
            <a:ext cx="2255520" cy="66865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dirty="0">
                <a:solidFill>
                  <a:schemeClr val="tx1">
                    <a:lumMod val="65000"/>
                    <a:lumOff val="35000"/>
                  </a:schemeClr>
                </a:solidFill>
                <a:latin typeface="+mn-ea"/>
                <a:cs typeface="+mn-ea"/>
              </a:rPr>
              <a:t>2）人工智能不具有人的主观能动性。智能机可以模拟人的思维,甚至可以部分地超过人的思维功能但在人事先没有给它安排好程序的情况下它不能主动地提出任何一个问题,更不能有目的地改造客观世界。就是说它没有人和人脑那样的能动性。相对于人来说它只能是被动的。</a:t>
            </a:r>
          </a:p>
        </p:txBody>
      </p:sp>
      <p:cxnSp>
        <p:nvCxnSpPr>
          <p:cNvPr id="56" name="Straight Connector 55"/>
          <p:cNvCxnSpPr/>
          <p:nvPr/>
        </p:nvCxnSpPr>
        <p:spPr>
          <a:xfrm flipV="1">
            <a:off x="4501975" y="4179469"/>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8" name="Text Placeholder 32"/>
          <p:cNvSpPr txBox="1"/>
          <p:nvPr/>
        </p:nvSpPr>
        <p:spPr>
          <a:xfrm>
            <a:off x="6592570" y="1473200"/>
            <a:ext cx="3197860" cy="66865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200" dirty="0">
                <a:solidFill>
                  <a:schemeClr val="tx1">
                    <a:lumMod val="65000"/>
                    <a:lumOff val="35000"/>
                  </a:schemeClr>
                </a:solidFill>
                <a:latin typeface="+mn-ea"/>
                <a:cs typeface="+mn-ea"/>
              </a:rPr>
              <a:t>3）人工智能只有在自然智能密切配合之下，才能真正发挥自己的作用。人工智能和自然智能之间存在自然而合理的分工决不是相互排斥和相互取代而是要相互补充和相互支援并合理地组织优化相互间的关系。对这两个系统而言,人是主要的。人工智能应处处为人工作适应并满足人的需要。人和自然智能不仅是人工智能的建立者和使用者,而且是人工智能的唯一掌握者。</a:t>
            </a:r>
          </a:p>
          <a:p>
            <a:pPr marL="0" indent="0" algn="ctr">
              <a:lnSpc>
                <a:spcPct val="130000"/>
              </a:lnSpc>
              <a:spcBef>
                <a:spcPts val="0"/>
              </a:spcBef>
              <a:buNone/>
            </a:pPr>
            <a:endParaRPr lang="en-US" sz="1200" dirty="0">
              <a:solidFill>
                <a:schemeClr val="tx1">
                  <a:lumMod val="65000"/>
                  <a:lumOff val="35000"/>
                </a:schemeClr>
              </a:solidFill>
              <a:latin typeface="+mn-ea"/>
              <a:cs typeface="+mn-ea"/>
            </a:endParaRPr>
          </a:p>
        </p:txBody>
      </p:sp>
      <p:cxnSp>
        <p:nvCxnSpPr>
          <p:cNvPr id="60" name="Straight Connector 59"/>
          <p:cNvCxnSpPr/>
          <p:nvPr/>
        </p:nvCxnSpPr>
        <p:spPr>
          <a:xfrm flipV="1">
            <a:off x="7457505" y="4179469"/>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2" name="Text Placeholder 32"/>
          <p:cNvSpPr txBox="1"/>
          <p:nvPr/>
        </p:nvSpPr>
        <p:spPr>
          <a:xfrm>
            <a:off x="9580948" y="2141499"/>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endParaRPr lang="en-US" sz="1000" dirty="0">
              <a:solidFill>
                <a:schemeClr val="tx1">
                  <a:lumMod val="65000"/>
                  <a:lumOff val="35000"/>
                </a:schemeClr>
              </a:solidFill>
              <a:latin typeface="+mn-ea"/>
              <a:cs typeface="+mn-ea"/>
            </a:endParaRPr>
          </a:p>
        </p:txBody>
      </p:sp>
      <p:cxnSp>
        <p:nvCxnSpPr>
          <p:cNvPr id="64" name="Straight Connector 63"/>
          <p:cNvCxnSpPr/>
          <p:nvPr/>
        </p:nvCxnSpPr>
        <p:spPr>
          <a:xfrm flipV="1">
            <a:off x="10413034" y="4179469"/>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6" name="Text Placeholder 32"/>
          <p:cNvSpPr txBox="1"/>
          <p:nvPr/>
        </p:nvSpPr>
        <p:spPr>
          <a:xfrm>
            <a:off x="1487170" y="4560570"/>
            <a:ext cx="3948430" cy="66865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endParaRPr lang="en-US" sz="1200" dirty="0">
              <a:solidFill>
                <a:schemeClr val="tx1">
                  <a:lumMod val="65000"/>
                  <a:lumOff val="35000"/>
                </a:schemeClr>
              </a:solidFill>
              <a:latin typeface="+mn-ea"/>
              <a:cs typeface="+mn-ea"/>
            </a:endParaRPr>
          </a:p>
        </p:txBody>
      </p:sp>
      <p:cxnSp>
        <p:nvCxnSpPr>
          <p:cNvPr id="68" name="Straight Connector 67"/>
          <p:cNvCxnSpPr/>
          <p:nvPr/>
        </p:nvCxnSpPr>
        <p:spPr>
          <a:xfrm flipV="1">
            <a:off x="3023376" y="6096487"/>
            <a:ext cx="0" cy="218374"/>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0" name="Text Placeholder 32"/>
          <p:cNvSpPr txBox="1"/>
          <p:nvPr/>
        </p:nvSpPr>
        <p:spPr>
          <a:xfrm>
            <a:off x="5152468" y="5425498"/>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endParaRPr lang="en-US" sz="1000" dirty="0">
              <a:solidFill>
                <a:schemeClr val="tx1">
                  <a:lumMod val="65000"/>
                  <a:lumOff val="35000"/>
                </a:schemeClr>
              </a:solidFill>
              <a:latin typeface="+mn-ea"/>
              <a:cs typeface="+mn-ea"/>
            </a:endParaRPr>
          </a:p>
        </p:txBody>
      </p:sp>
      <p:cxnSp>
        <p:nvCxnSpPr>
          <p:cNvPr id="72" name="Straight Connector 71"/>
          <p:cNvCxnSpPr/>
          <p:nvPr/>
        </p:nvCxnSpPr>
        <p:spPr>
          <a:xfrm flipV="1">
            <a:off x="5984554" y="6096487"/>
            <a:ext cx="0" cy="218374"/>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4" name="Text Placeholder 32"/>
          <p:cNvSpPr txBox="1"/>
          <p:nvPr/>
        </p:nvSpPr>
        <p:spPr>
          <a:xfrm>
            <a:off x="8304146" y="5399463"/>
            <a:ext cx="184578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endParaRPr lang="en-US" sz="1000" dirty="0">
              <a:solidFill>
                <a:schemeClr val="tx1">
                  <a:lumMod val="65000"/>
                  <a:lumOff val="35000"/>
                </a:schemeClr>
              </a:solidFill>
              <a:latin typeface="+mn-ea"/>
              <a:cs typeface="+mn-ea"/>
            </a:endParaRPr>
          </a:p>
        </p:txBody>
      </p:sp>
      <p:cxnSp>
        <p:nvCxnSpPr>
          <p:cNvPr id="76" name="Straight Connector 75"/>
          <p:cNvCxnSpPr/>
          <p:nvPr/>
        </p:nvCxnSpPr>
        <p:spPr>
          <a:xfrm flipV="1">
            <a:off x="8945733" y="6096487"/>
            <a:ext cx="0" cy="218374"/>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8782905" y="5020786"/>
            <a:ext cx="462753" cy="462810"/>
            <a:chOff x="11121822" y="1145785"/>
            <a:chExt cx="307214" cy="307212"/>
          </a:xfrm>
          <a:solidFill>
            <a:schemeClr val="bg1"/>
          </a:solidFill>
        </p:grpSpPr>
        <p:sp>
          <p:nvSpPr>
            <p:cNvPr id="53"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57"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61" name="Freeform 142"/>
          <p:cNvSpPr/>
          <p:nvPr/>
        </p:nvSpPr>
        <p:spPr bwMode="auto">
          <a:xfrm>
            <a:off x="4358280" y="5089833"/>
            <a:ext cx="440287" cy="359465"/>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5" name="Freeform 149"/>
          <p:cNvSpPr/>
          <p:nvPr/>
        </p:nvSpPr>
        <p:spPr bwMode="auto">
          <a:xfrm>
            <a:off x="2611242" y="5026791"/>
            <a:ext cx="462750" cy="453824"/>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9" name="组合 68"/>
          <p:cNvGrpSpPr/>
          <p:nvPr/>
        </p:nvGrpSpPr>
        <p:grpSpPr>
          <a:xfrm>
            <a:off x="5735624" y="5134863"/>
            <a:ext cx="469490" cy="292065"/>
            <a:chOff x="8292784" y="1202455"/>
            <a:chExt cx="311687" cy="193872"/>
          </a:xfrm>
        </p:grpSpPr>
        <p:sp>
          <p:nvSpPr>
            <p:cNvPr id="73"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7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78" name="Freeform 116"/>
          <p:cNvSpPr>
            <a:spLocks noEditPoints="1"/>
          </p:cNvSpPr>
          <p:nvPr/>
        </p:nvSpPr>
        <p:spPr bwMode="auto">
          <a:xfrm>
            <a:off x="1282471" y="5037296"/>
            <a:ext cx="496447" cy="43809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79" name="组合 78"/>
          <p:cNvGrpSpPr/>
          <p:nvPr/>
        </p:nvGrpSpPr>
        <p:grpSpPr>
          <a:xfrm>
            <a:off x="7233103" y="4996771"/>
            <a:ext cx="606517" cy="498759"/>
            <a:chOff x="5108575" y="3992563"/>
            <a:chExt cx="428625" cy="352426"/>
          </a:xfrm>
          <a:solidFill>
            <a:schemeClr val="bg1"/>
          </a:solidFill>
        </p:grpSpPr>
        <p:sp>
          <p:nvSpPr>
            <p:cNvPr id="80"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81"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82"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83"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84"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85"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86" name="Freeform 139"/>
          <p:cNvSpPr/>
          <p:nvPr/>
        </p:nvSpPr>
        <p:spPr bwMode="auto">
          <a:xfrm>
            <a:off x="10151711" y="5058312"/>
            <a:ext cx="536881" cy="406645"/>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500"/>
                                        <p:tgtEl>
                                          <p:spTgt spid="7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par>
                                <p:cTn id="78" presetID="10" presetClass="entr" presetSubtype="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fade">
                                      <p:cBhvr>
                                        <p:cTn id="90" dur="500"/>
                                        <p:tgtEl>
                                          <p:spTgt spid="62"/>
                                        </p:tgtEl>
                                      </p:cBhvr>
                                    </p:animEffect>
                                  </p:childTnLst>
                                </p:cTn>
                              </p:par>
                              <p:par>
                                <p:cTn id="91" presetID="10"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50" grpId="0"/>
      <p:bldP spid="54" grpId="0"/>
      <p:bldP spid="58" grpId="0"/>
      <p:bldP spid="62" grpId="0"/>
      <p:bldP spid="66" grpId="0"/>
      <p:bldP spid="70" grpId="0"/>
      <p:bldP spid="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35"/>
          <p:cNvSpPr txBox="1">
            <a:spLocks noChangeArrowheads="1"/>
          </p:cNvSpPr>
          <p:nvPr/>
        </p:nvSpPr>
        <p:spPr bwMode="auto">
          <a:xfrm>
            <a:off x="701335" y="1299842"/>
            <a:ext cx="4917358" cy="294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indent="0" algn="ctr">
              <a:lnSpc>
                <a:spcPct val="130000"/>
              </a:lnSpc>
              <a:spcBef>
                <a:spcPts val="0"/>
              </a:spcBef>
              <a:buNone/>
            </a:pPr>
            <a:r>
              <a:rPr lang="en-US" dirty="0">
                <a:solidFill>
                  <a:schemeClr val="tx1">
                    <a:lumMod val="65000"/>
                    <a:lumOff val="35000"/>
                  </a:schemeClr>
                </a:solidFill>
                <a:latin typeface="+mn-ea"/>
                <a:cs typeface="+mn-ea"/>
                <a:sym typeface="+mn-ea"/>
              </a:rPr>
              <a:t>从人工智能与自然智能的关系看，机器超过人、统治人是不可能的。人的自然智能就是指人的智慧和能力。它与人的知识不同。如果说,人的知识是对客观外界规律性的认识那么智能则是运用这种对客观外界规律性的认识来解决矛盾有目的地改造客观世界的能力。从信息论的观点看知识主要指一个人有目的地以某种很好的方式使用这些有用信息的能力。因此我们认为,知识是智能的基础，智能是知识的深化和发展。人工智能不具有人类智能的本质特征。人工智能只能在原有的知识中进行排比、筛选而不能产生创造的灵感。人脑的思维可以通过概念、判断、推理等形式直接越过一系列复杂的逻辑次序可以不拘泥于原来脑中储存的信息辨认客体。人工智能和人类思维的不同还在于人工智能不能模拟人类思维的社会本质。由于人工智能不具有社会属性因而它永远也不能成为独立的思维主体。</a:t>
            </a:r>
            <a:endParaRPr lang="zh-CN" altLang="zh-CN" dirty="0"/>
          </a:p>
        </p:txBody>
      </p:sp>
      <p:sp>
        <p:nvSpPr>
          <p:cNvPr id="46" name="文本框 45"/>
          <p:cNvSpPr txBox="1">
            <a:spLocks noChangeArrowheads="1"/>
          </p:cNvSpPr>
          <p:nvPr/>
        </p:nvSpPr>
        <p:spPr bwMode="auto">
          <a:xfrm>
            <a:off x="2474741" y="979273"/>
            <a:ext cx="23984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tx1">
                    <a:lumMod val="50000"/>
                    <a:lumOff val="50000"/>
                  </a:schemeClr>
                </a:solidFill>
                <a:latin typeface="+mn-ea"/>
                <a:ea typeface="+mn-ea"/>
                <a:cs typeface="+mn-ea"/>
              </a:rPr>
              <a:t>（</a:t>
            </a:r>
            <a:r>
              <a:rPr lang="en-US" altLang="zh-CN" sz="2000" b="1" dirty="0">
                <a:solidFill>
                  <a:schemeClr val="tx1">
                    <a:lumMod val="50000"/>
                    <a:lumOff val="50000"/>
                  </a:schemeClr>
                </a:solidFill>
                <a:latin typeface="+mn-ea"/>
                <a:ea typeface="+mn-ea"/>
                <a:cs typeface="+mn-ea"/>
              </a:rPr>
              <a:t>1</a:t>
            </a:r>
            <a:r>
              <a:rPr lang="zh-CN" altLang="en-US" sz="2000" b="1" dirty="0">
                <a:solidFill>
                  <a:schemeClr val="tx1">
                    <a:lumMod val="50000"/>
                    <a:lumOff val="50000"/>
                  </a:schemeClr>
                </a:solidFill>
                <a:latin typeface="+mn-ea"/>
                <a:ea typeface="+mn-ea"/>
                <a:cs typeface="+mn-ea"/>
              </a:rPr>
              <a:t>）</a:t>
            </a:r>
          </a:p>
        </p:txBody>
      </p:sp>
      <p:sp>
        <p:nvSpPr>
          <p:cNvPr id="47" name="TextBox 35"/>
          <p:cNvSpPr txBox="1">
            <a:spLocks noChangeArrowheads="1"/>
          </p:cNvSpPr>
          <p:nvPr/>
        </p:nvSpPr>
        <p:spPr bwMode="auto">
          <a:xfrm>
            <a:off x="6125144" y="1327756"/>
            <a:ext cx="2398400" cy="270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en-US" dirty="0">
                <a:solidFill>
                  <a:schemeClr val="tx1">
                    <a:lumMod val="65000"/>
                    <a:lumOff val="35000"/>
                  </a:schemeClr>
                </a:solidFill>
                <a:latin typeface="+mn-ea"/>
                <a:cs typeface="+mn-ea"/>
              </a:rPr>
              <a:t>从认识论的基本原理看机器超过人、统治人是不可能的。人工智能的本质是用机器模拟人的思维功能。主体对客体的认识总是受客体发展程度的制约。作为认识客体和模拟对象的认识在后只有随着人脑及其思维能力的发展人对大脑及其思维能力的认识才能发展。因此，人工智能只能理解信息的形式，而人却能理解信息的内容。</a:t>
            </a:r>
            <a:endParaRPr lang="zh-CN" altLang="en-US" dirty="0"/>
          </a:p>
        </p:txBody>
      </p:sp>
      <p:sp>
        <p:nvSpPr>
          <p:cNvPr id="48" name="文本框 47"/>
          <p:cNvSpPr txBox="1">
            <a:spLocks noChangeArrowheads="1"/>
          </p:cNvSpPr>
          <p:nvPr/>
        </p:nvSpPr>
        <p:spPr bwMode="auto">
          <a:xfrm>
            <a:off x="6888175" y="1007405"/>
            <a:ext cx="23984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tx1">
                    <a:lumMod val="50000"/>
                    <a:lumOff val="50000"/>
                  </a:schemeClr>
                </a:solidFill>
                <a:latin typeface="+mn-ea"/>
                <a:ea typeface="+mn-ea"/>
                <a:cs typeface="+mn-ea"/>
              </a:rPr>
              <a:t>（</a:t>
            </a:r>
            <a:r>
              <a:rPr lang="en-US" altLang="zh-CN" sz="2000" b="1" dirty="0">
                <a:solidFill>
                  <a:schemeClr val="tx1">
                    <a:lumMod val="50000"/>
                    <a:lumOff val="50000"/>
                  </a:schemeClr>
                </a:solidFill>
                <a:latin typeface="+mn-ea"/>
                <a:ea typeface="+mn-ea"/>
                <a:cs typeface="+mn-ea"/>
              </a:rPr>
              <a:t>2</a:t>
            </a:r>
            <a:r>
              <a:rPr lang="zh-CN" altLang="en-US" sz="2000" b="1" dirty="0">
                <a:solidFill>
                  <a:schemeClr val="tx1">
                    <a:lumMod val="50000"/>
                    <a:lumOff val="50000"/>
                  </a:schemeClr>
                </a:solidFill>
                <a:latin typeface="+mn-ea"/>
                <a:ea typeface="+mn-ea"/>
                <a:cs typeface="+mn-ea"/>
              </a:rPr>
              <a:t>）</a:t>
            </a:r>
          </a:p>
        </p:txBody>
      </p:sp>
      <p:sp>
        <p:nvSpPr>
          <p:cNvPr id="49" name="TextBox 35"/>
          <p:cNvSpPr txBox="1">
            <a:spLocks noChangeArrowheads="1"/>
          </p:cNvSpPr>
          <p:nvPr/>
        </p:nvSpPr>
        <p:spPr bwMode="auto">
          <a:xfrm>
            <a:off x="8991816" y="1324928"/>
            <a:ext cx="2844233" cy="246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en-US" dirty="0">
                <a:solidFill>
                  <a:schemeClr val="tx1">
                    <a:lumMod val="65000"/>
                    <a:lumOff val="35000"/>
                  </a:schemeClr>
                </a:solidFill>
                <a:latin typeface="+mn-ea"/>
                <a:cs typeface="+mn-ea"/>
              </a:rPr>
              <a:t>从能动与被动的关系看，机器超过人统治人是不可能的。用哲学语言说就是人具有主观能动性。这种主观能动性是建立在实践基础上的,因此不仅机器不可能有这种能动性连动物也没有这种能动性。正是这一点电子计算机虽然可以在某些方面如运算速度、精确性及记忆容量等方面超过人,但在总体方面,永远不可能等同于大脑,更谈不上超过人、统治人。</a:t>
            </a:r>
          </a:p>
        </p:txBody>
      </p:sp>
      <p:sp>
        <p:nvSpPr>
          <p:cNvPr id="50" name="文本框 49"/>
          <p:cNvSpPr txBox="1">
            <a:spLocks noChangeArrowheads="1"/>
          </p:cNvSpPr>
          <p:nvPr/>
        </p:nvSpPr>
        <p:spPr bwMode="auto">
          <a:xfrm>
            <a:off x="9944100" y="1007405"/>
            <a:ext cx="23984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tx1">
                    <a:lumMod val="50000"/>
                    <a:lumOff val="50000"/>
                  </a:schemeClr>
                </a:solidFill>
                <a:latin typeface="+mn-ea"/>
                <a:ea typeface="+mn-ea"/>
                <a:cs typeface="+mn-ea"/>
              </a:rPr>
              <a:t>（</a:t>
            </a:r>
            <a:r>
              <a:rPr lang="en-US" altLang="zh-CN" sz="2000" b="1" dirty="0">
                <a:solidFill>
                  <a:schemeClr val="tx1">
                    <a:lumMod val="50000"/>
                    <a:lumOff val="50000"/>
                  </a:schemeClr>
                </a:solidFill>
                <a:latin typeface="+mn-ea"/>
                <a:ea typeface="+mn-ea"/>
                <a:cs typeface="+mn-ea"/>
              </a:rPr>
              <a:t>3</a:t>
            </a:r>
            <a:r>
              <a:rPr lang="zh-CN" altLang="en-US" sz="2000" b="1" dirty="0">
                <a:solidFill>
                  <a:schemeClr val="tx1">
                    <a:lumMod val="50000"/>
                    <a:lumOff val="50000"/>
                  </a:schemeClr>
                </a:solidFill>
                <a:latin typeface="+mn-ea"/>
                <a:ea typeface="+mn-ea"/>
                <a:cs typeface="+mn-ea"/>
              </a:rPr>
              <a:t>）</a:t>
            </a:r>
          </a:p>
        </p:txBody>
      </p:sp>
      <p:sp>
        <p:nvSpPr>
          <p:cNvPr id="2" name="标题 1"/>
          <p:cNvSpPr>
            <a:spLocks noGrp="1"/>
          </p:cNvSpPr>
          <p:nvPr>
            <p:ph type="title"/>
          </p:nvPr>
        </p:nvSpPr>
        <p:spPr/>
        <p:txBody>
          <a:bodyPr/>
          <a:lstStyle/>
          <a:p>
            <a:r>
              <a:rPr lang="zh-CN" altLang="en-US" dirty="0">
                <a:cs typeface="+mn-ea"/>
              </a:rPr>
              <a:t>总结</a:t>
            </a:r>
          </a:p>
        </p:txBody>
      </p:sp>
      <p:sp>
        <p:nvSpPr>
          <p:cNvPr id="19" name="文本框 18"/>
          <p:cNvSpPr txBox="1"/>
          <p:nvPr/>
        </p:nvSpPr>
        <p:spPr>
          <a:xfrm>
            <a:off x="890905" y="4972050"/>
            <a:ext cx="10357103" cy="1077218"/>
          </a:xfrm>
          <a:prstGeom prst="rect">
            <a:avLst/>
          </a:prstGeom>
          <a:noFill/>
        </p:spPr>
        <p:txBody>
          <a:bodyPr wrap="square" rtlCol="0">
            <a:spAutoFit/>
          </a:bodyPr>
          <a:lstStyle/>
          <a:p>
            <a:r>
              <a:rPr lang="en-US" sz="1600" kern="3000" spc="31" dirty="0">
                <a:solidFill>
                  <a:schemeClr val="tx1">
                    <a:lumMod val="65000"/>
                    <a:lumOff val="35000"/>
                  </a:schemeClr>
                </a:solidFill>
                <a:latin typeface="+mn-ea"/>
                <a:ea typeface="+mj-ea"/>
                <a:cs typeface="+mn-ea"/>
              </a:rPr>
              <a:t>综上所述人工智能是以机器为主体模拟人的智能而人工地制作出来的。作为模拟,它就不是机器作为主体的智能而是人的智能向机器的传导和转移。机器本身没有智能，它不能自我控制和自我调节不能作为智能活动的主体。人与机器智能效应是互补互促的关系彼此相互作用、取长补短，互相推动携手并进因而既要发挥人的主导作用。</a:t>
            </a:r>
          </a:p>
          <a:p>
            <a:endParaRPr lang="en-US" altLang="en-US" sz="1600" kern="3000" spc="31" dirty="0">
              <a:solidFill>
                <a:schemeClr val="tx1">
                  <a:lumMod val="65000"/>
                  <a:lumOff val="35000"/>
                </a:schemeClr>
              </a:solidFill>
              <a:latin typeface="+mn-ea"/>
              <a:ea typeface="+mj-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anim calcmode="lin" valueType="num">
                                      <p:cBhvr>
                                        <p:cTn id="13" dur="500" fill="hold"/>
                                        <p:tgtEl>
                                          <p:spTgt spid="45"/>
                                        </p:tgtEl>
                                        <p:attrNameLst>
                                          <p:attrName>ppt_x</p:attrName>
                                        </p:attrNameLst>
                                      </p:cBhvr>
                                      <p:tavLst>
                                        <p:tav tm="0">
                                          <p:val>
                                            <p:strVal val="#ppt_x"/>
                                          </p:val>
                                        </p:tav>
                                        <p:tav tm="100000">
                                          <p:val>
                                            <p:strVal val="#ppt_x"/>
                                          </p:val>
                                        </p:tav>
                                      </p:tavLst>
                                    </p:anim>
                                    <p:anim calcmode="lin" valueType="num">
                                      <p:cBhvr>
                                        <p:cTn id="14" dur="500" fill="hold"/>
                                        <p:tgtEl>
                                          <p:spTgt spid="4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1+#ppt_w/2"/>
                                          </p:val>
                                        </p:tav>
                                        <p:tav tm="100000">
                                          <p:val>
                                            <p:strVal val="#ppt_x"/>
                                          </p:val>
                                        </p:tav>
                                      </p:tavLst>
                                    </p:anim>
                                    <p:anim calcmode="lin" valueType="num">
                                      <p:cBhvr additive="base">
                                        <p:cTn id="19" dur="500" fill="hold"/>
                                        <p:tgtEl>
                                          <p:spTgt spid="48"/>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anim calcmode="lin" valueType="num">
                                      <p:cBhvr>
                                        <p:cTn id="24" dur="500" fill="hold"/>
                                        <p:tgtEl>
                                          <p:spTgt spid="47"/>
                                        </p:tgtEl>
                                        <p:attrNameLst>
                                          <p:attrName>ppt_x</p:attrName>
                                        </p:attrNameLst>
                                      </p:cBhvr>
                                      <p:tavLst>
                                        <p:tav tm="0">
                                          <p:val>
                                            <p:strVal val="#ppt_x"/>
                                          </p:val>
                                        </p:tav>
                                        <p:tav tm="100000">
                                          <p:val>
                                            <p:strVal val="#ppt_x"/>
                                          </p:val>
                                        </p:tav>
                                      </p:tavLst>
                                    </p:anim>
                                    <p:anim calcmode="lin" valueType="num">
                                      <p:cBhvr>
                                        <p:cTn id="25" dur="500" fill="hold"/>
                                        <p:tgtEl>
                                          <p:spTgt spid="4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2"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1+#ppt_w/2"/>
                                          </p:val>
                                        </p:tav>
                                        <p:tav tm="100000">
                                          <p:val>
                                            <p:strVal val="#ppt_x"/>
                                          </p:val>
                                        </p:tav>
                                      </p:tavLst>
                                    </p:anim>
                                    <p:anim calcmode="lin" valueType="num">
                                      <p:cBhvr additive="base">
                                        <p:cTn id="30" dur="500" fill="hold"/>
                                        <p:tgtEl>
                                          <p:spTgt spid="50"/>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anim calcmode="lin" valueType="num">
                                      <p:cBhvr>
                                        <p:cTn id="35" dur="500" fill="hold"/>
                                        <p:tgtEl>
                                          <p:spTgt spid="49"/>
                                        </p:tgtEl>
                                        <p:attrNameLst>
                                          <p:attrName>ppt_x</p:attrName>
                                        </p:attrNameLst>
                                      </p:cBhvr>
                                      <p:tavLst>
                                        <p:tav tm="0">
                                          <p:val>
                                            <p:strVal val="#ppt_x"/>
                                          </p:val>
                                        </p:tav>
                                        <p:tav tm="100000">
                                          <p:val>
                                            <p:strVal val="#ppt_x"/>
                                          </p:val>
                                        </p:tav>
                                      </p:tavLst>
                                    </p:anim>
                                    <p:anim calcmode="lin" valueType="num">
                                      <p:cBhvr>
                                        <p:cTn id="36"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51002" y="4194909"/>
            <a:ext cx="3186892" cy="765779"/>
            <a:chOff x="7317634" y="1220405"/>
            <a:chExt cx="3186892" cy="765779"/>
          </a:xfrm>
        </p:grpSpPr>
        <p:sp>
          <p:nvSpPr>
            <p:cNvPr id="3" name="文本框 2"/>
            <p:cNvSpPr txBox="1"/>
            <p:nvPr/>
          </p:nvSpPr>
          <p:spPr>
            <a:xfrm>
              <a:off x="7317634" y="1220405"/>
              <a:ext cx="3186892" cy="584775"/>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30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317635" y="1770740"/>
              <a:ext cx="2569315" cy="215444"/>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 b="0" i="0" u="none" strike="noStrike" kern="1200" cap="none" spc="300" normalizeH="0" baseline="0" noProof="0" dirty="0">
                <a:ln>
                  <a:noFill/>
                </a:ln>
                <a:solidFill>
                  <a:srgbClr val="5D403A"/>
                </a:solidFill>
                <a:effectLst/>
                <a:uLnTx/>
                <a:uFillTx/>
                <a:latin typeface="微软雅黑" panose="020B0503020204020204" pitchFamily="34" charset="-122"/>
                <a:ea typeface="微软雅黑" panose="020B0503020204020204" pitchFamily="34" charset="-122"/>
                <a:cs typeface="+mn-cs"/>
              </a:endParaRPr>
            </a:p>
          </p:txBody>
        </p:sp>
      </p:grpSp>
      <p:sp>
        <p:nvSpPr>
          <p:cNvPr id="5" name="矩形 4"/>
          <p:cNvSpPr/>
          <p:nvPr/>
        </p:nvSpPr>
        <p:spPr>
          <a:xfrm>
            <a:off x="745097" y="3902521"/>
            <a:ext cx="10701806" cy="175432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srgbClr val="5D403A"/>
                </a:solidFill>
                <a:effectLst/>
                <a:uLnTx/>
                <a:uFillTx/>
                <a:latin typeface="Arial" panose="020B0604020202020204" pitchFamily="34" charset="0"/>
                <a:ea typeface="微软雅黑"/>
                <a:cs typeface="+mn-cs"/>
              </a:rPr>
              <a:t>人工智能的模型是一个基于计算机架构的信息模型，与大脑自然智能具有极大的不同，对此，你有什么看法？这是人工智能唯一或者最优的模型吗？为什么？</a:t>
            </a:r>
            <a:endParaRPr kumimoji="0" lang="zh-CN" altLang="zh-CN" sz="3600" b="0" i="0" u="none" strike="noStrike" kern="1200" cap="none" spc="0" normalizeH="0" baseline="0" noProof="0" dirty="0">
              <a:ln>
                <a:noFill/>
              </a:ln>
              <a:solidFill>
                <a:srgbClr val="5D403A"/>
              </a:solidFill>
              <a:effectLst/>
              <a:uLnTx/>
              <a:uFillTx/>
              <a:latin typeface="Arial" panose="020B0604020202020204" pitchFamily="34" charset="0"/>
              <a:ea typeface="微软雅黑"/>
              <a:cs typeface="+mn-cs"/>
            </a:endParaRPr>
          </a:p>
        </p:txBody>
      </p:sp>
      <p:grpSp>
        <p:nvGrpSpPr>
          <p:cNvPr id="6" name="组合 5"/>
          <p:cNvGrpSpPr/>
          <p:nvPr/>
        </p:nvGrpSpPr>
        <p:grpSpPr>
          <a:xfrm>
            <a:off x="1403825" y="1748086"/>
            <a:ext cx="1729999" cy="1569660"/>
            <a:chOff x="8391924" y="1296468"/>
            <a:chExt cx="1729999" cy="1569660"/>
          </a:xfrm>
        </p:grpSpPr>
        <p:sp>
          <p:nvSpPr>
            <p:cNvPr id="7" name="文本框 6"/>
            <p:cNvSpPr txBox="1"/>
            <p:nvPr/>
          </p:nvSpPr>
          <p:spPr>
            <a:xfrm>
              <a:off x="8391924" y="1296468"/>
              <a:ext cx="1729999" cy="1569660"/>
            </a:xfrm>
            <a:prstGeom prst="rect">
              <a:avLst/>
            </a:prstGeom>
            <a:noFill/>
            <a:ln>
              <a:noFill/>
            </a:ln>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600" normalizeH="0" baseline="0" noProof="0" dirty="0">
                  <a:ln>
                    <a:noFill/>
                  </a:ln>
                  <a:solidFill>
                    <a:srgbClr val="5D403A"/>
                  </a:solidFill>
                  <a:effectLst/>
                  <a:uLnTx/>
                  <a:uFillTx/>
                  <a:latin typeface="Impact" panose="020B0806030902050204" pitchFamily="34" charset="0"/>
                  <a:ea typeface="微软雅黑" panose="020B0503020204020204" pitchFamily="34" charset="-122"/>
                  <a:cs typeface="+mn-cs"/>
                </a:rPr>
                <a:t>02</a:t>
              </a:r>
              <a:endParaRPr kumimoji="0" lang="zh-CN" altLang="en-US" sz="1600" b="0" i="0" u="none" strike="noStrike" kern="1200" cap="none" spc="600" normalizeH="0" baseline="0" noProof="0" dirty="0">
                <a:ln>
                  <a:noFill/>
                </a:ln>
                <a:solidFill>
                  <a:srgbClr val="5D403A"/>
                </a:solidFill>
                <a:effectLst/>
                <a:uLnTx/>
                <a:uFillTx/>
                <a:latin typeface="Impact" panose="020B0806030902050204" pitchFamily="34" charset="0"/>
                <a:ea typeface="微软雅黑" panose="020B0503020204020204" pitchFamily="34" charset="-122"/>
                <a:cs typeface="+mn-cs"/>
              </a:endParaRPr>
            </a:p>
          </p:txBody>
        </p:sp>
        <p:sp>
          <p:nvSpPr>
            <p:cNvPr id="8" name="矩形 7"/>
            <p:cNvSpPr/>
            <p:nvPr/>
          </p:nvSpPr>
          <p:spPr>
            <a:xfrm>
              <a:off x="8391924" y="1296468"/>
              <a:ext cx="1729999" cy="15696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D403A"/>
                </a:solidFill>
                <a:effectLst/>
                <a:uLnTx/>
                <a:uFillTx/>
                <a:latin typeface="Arial"/>
                <a:ea typeface="微软雅黑"/>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33" name="Text Placeholder 32"/>
          <p:cNvSpPr txBox="1"/>
          <p:nvPr/>
        </p:nvSpPr>
        <p:spPr>
          <a:xfrm>
            <a:off x="9375209" y="2186335"/>
            <a:ext cx="196062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3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ea"/>
            </a:endParaRPr>
          </a:p>
        </p:txBody>
      </p:sp>
      <p:sp>
        <p:nvSpPr>
          <p:cNvPr id="35" name="Text Placeholder 32"/>
          <p:cNvSpPr txBox="1"/>
          <p:nvPr/>
        </p:nvSpPr>
        <p:spPr>
          <a:xfrm>
            <a:off x="9375209" y="3535743"/>
            <a:ext cx="196062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3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ea"/>
            </a:endParaRPr>
          </a:p>
        </p:txBody>
      </p:sp>
      <p:sp>
        <p:nvSpPr>
          <p:cNvPr id="37" name="Text Placeholder 32"/>
          <p:cNvSpPr txBox="1"/>
          <p:nvPr/>
        </p:nvSpPr>
        <p:spPr>
          <a:xfrm>
            <a:off x="9375209" y="4885150"/>
            <a:ext cx="196062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3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ea"/>
            </a:endParaRPr>
          </a:p>
        </p:txBody>
      </p:sp>
      <p:sp>
        <p:nvSpPr>
          <p:cNvPr id="42" name="Text Placeholder 32"/>
          <p:cNvSpPr txBox="1"/>
          <p:nvPr/>
        </p:nvSpPr>
        <p:spPr>
          <a:xfrm flipH="1">
            <a:off x="1000804" y="2186335"/>
            <a:ext cx="1984862"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13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ea"/>
            </a:endParaRPr>
          </a:p>
        </p:txBody>
      </p:sp>
      <p:sp>
        <p:nvSpPr>
          <p:cNvPr id="44" name="Text Placeholder 32"/>
          <p:cNvSpPr txBox="1"/>
          <p:nvPr/>
        </p:nvSpPr>
        <p:spPr>
          <a:xfrm flipH="1">
            <a:off x="1000804" y="3535743"/>
            <a:ext cx="1984862"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13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ea"/>
            </a:endParaRPr>
          </a:p>
        </p:txBody>
      </p:sp>
      <p:sp>
        <p:nvSpPr>
          <p:cNvPr id="46" name="Text Placeholder 32"/>
          <p:cNvSpPr txBox="1"/>
          <p:nvPr/>
        </p:nvSpPr>
        <p:spPr>
          <a:xfrm flipH="1">
            <a:off x="1000804" y="4885150"/>
            <a:ext cx="1984862"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13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ea"/>
            </a:endParaRPr>
          </a:p>
        </p:txBody>
      </p:sp>
      <p:sp>
        <p:nvSpPr>
          <p:cNvPr id="84" name="Freeform 5"/>
          <p:cNvSpPr/>
          <p:nvPr/>
        </p:nvSpPr>
        <p:spPr bwMode="auto">
          <a:xfrm>
            <a:off x="4349723" y="3209742"/>
            <a:ext cx="1828562" cy="752475"/>
          </a:xfrm>
          <a:custGeom>
            <a:avLst/>
            <a:gdLst>
              <a:gd name="T0" fmla="*/ 0 w 486"/>
              <a:gd name="T1" fmla="*/ 100 h 200"/>
              <a:gd name="T2" fmla="*/ 100 w 486"/>
              <a:gd name="T3" fmla="*/ 200 h 200"/>
              <a:gd name="T4" fmla="*/ 313 w 486"/>
              <a:gd name="T5" fmla="*/ 200 h 200"/>
              <a:gd name="T6" fmla="*/ 486 w 486"/>
              <a:gd name="T7" fmla="*/ 100 h 200"/>
              <a:gd name="T8" fmla="*/ 313 w 486"/>
              <a:gd name="T9" fmla="*/ 0 h 200"/>
              <a:gd name="T10" fmla="*/ 100 w 486"/>
              <a:gd name="T11" fmla="*/ 0 h 200"/>
              <a:gd name="T12" fmla="*/ 0 w 486"/>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6" h="200">
                <a:moveTo>
                  <a:pt x="0" y="100"/>
                </a:moveTo>
                <a:cubicBezTo>
                  <a:pt x="0" y="155"/>
                  <a:pt x="45" y="200"/>
                  <a:pt x="100" y="200"/>
                </a:cubicBezTo>
                <a:cubicBezTo>
                  <a:pt x="313" y="200"/>
                  <a:pt x="313" y="200"/>
                  <a:pt x="313" y="200"/>
                </a:cubicBezTo>
                <a:cubicBezTo>
                  <a:pt x="486" y="100"/>
                  <a:pt x="486" y="100"/>
                  <a:pt x="486" y="100"/>
                </a:cubicBezTo>
                <a:cubicBezTo>
                  <a:pt x="313" y="0"/>
                  <a:pt x="313" y="0"/>
                  <a:pt x="313" y="0"/>
                </a:cubicBezTo>
                <a:cubicBezTo>
                  <a:pt x="100" y="0"/>
                  <a:pt x="100" y="0"/>
                  <a:pt x="100" y="0"/>
                </a:cubicBezTo>
                <a:cubicBezTo>
                  <a:pt x="45" y="0"/>
                  <a:pt x="0" y="45"/>
                  <a:pt x="0" y="100"/>
                </a:cubicBezTo>
                <a:close/>
              </a:path>
            </a:pathLst>
          </a:custGeom>
          <a:solidFill>
            <a:schemeClr val="accent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405"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85" name="Freeform 6"/>
          <p:cNvSpPr/>
          <p:nvPr/>
        </p:nvSpPr>
        <p:spPr bwMode="auto">
          <a:xfrm>
            <a:off x="6178286" y="3209742"/>
            <a:ext cx="1831737"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chemeClr val="accent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405"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86" name="Freeform 7"/>
          <p:cNvSpPr/>
          <p:nvPr/>
        </p:nvSpPr>
        <p:spPr bwMode="auto">
          <a:xfrm>
            <a:off x="5022735" y="3585978"/>
            <a:ext cx="1155550" cy="1690688"/>
          </a:xfrm>
          <a:custGeom>
            <a:avLst/>
            <a:gdLst>
              <a:gd name="T0" fmla="*/ 64 w 307"/>
              <a:gd name="T1" fmla="*/ 421 h 449"/>
              <a:gd name="T2" fmla="*/ 201 w 307"/>
              <a:gd name="T3" fmla="*/ 384 h 449"/>
              <a:gd name="T4" fmla="*/ 307 w 307"/>
              <a:gd name="T5" fmla="*/ 200 h 449"/>
              <a:gd name="T6" fmla="*/ 307 w 307"/>
              <a:gd name="T7" fmla="*/ 0 h 449"/>
              <a:gd name="T8" fmla="*/ 134 w 307"/>
              <a:gd name="T9" fmla="*/ 100 h 449"/>
              <a:gd name="T10" fmla="*/ 28 w 307"/>
              <a:gd name="T11" fmla="*/ 284 h 449"/>
              <a:gd name="T12" fmla="*/ 64 w 307"/>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7" h="449">
                <a:moveTo>
                  <a:pt x="64" y="421"/>
                </a:moveTo>
                <a:cubicBezTo>
                  <a:pt x="112" y="449"/>
                  <a:pt x="173" y="432"/>
                  <a:pt x="201" y="384"/>
                </a:cubicBezTo>
                <a:cubicBezTo>
                  <a:pt x="307" y="200"/>
                  <a:pt x="307" y="200"/>
                  <a:pt x="307" y="200"/>
                </a:cubicBezTo>
                <a:cubicBezTo>
                  <a:pt x="307" y="0"/>
                  <a:pt x="307" y="0"/>
                  <a:pt x="307" y="0"/>
                </a:cubicBezTo>
                <a:cubicBezTo>
                  <a:pt x="134" y="100"/>
                  <a:pt x="134" y="100"/>
                  <a:pt x="134" y="100"/>
                </a:cubicBezTo>
                <a:cubicBezTo>
                  <a:pt x="28" y="284"/>
                  <a:pt x="28" y="284"/>
                  <a:pt x="28" y="284"/>
                </a:cubicBezTo>
                <a:cubicBezTo>
                  <a:pt x="0" y="332"/>
                  <a:pt x="16" y="393"/>
                  <a:pt x="64" y="421"/>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405"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87" name="Freeform 8"/>
          <p:cNvSpPr/>
          <p:nvPr/>
        </p:nvSpPr>
        <p:spPr bwMode="auto">
          <a:xfrm>
            <a:off x="6178286" y="1895290"/>
            <a:ext cx="1158724"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405"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88" name="Freeform 9"/>
          <p:cNvSpPr/>
          <p:nvPr/>
        </p:nvSpPr>
        <p:spPr bwMode="auto">
          <a:xfrm>
            <a:off x="6178286" y="3585978"/>
            <a:ext cx="1158724"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405"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89" name="Freeform 10"/>
          <p:cNvSpPr/>
          <p:nvPr/>
        </p:nvSpPr>
        <p:spPr bwMode="auto">
          <a:xfrm>
            <a:off x="5022735" y="1895290"/>
            <a:ext cx="1155550" cy="1690688"/>
          </a:xfrm>
          <a:custGeom>
            <a:avLst/>
            <a:gdLst>
              <a:gd name="T0" fmla="*/ 64 w 307"/>
              <a:gd name="T1" fmla="*/ 28 h 449"/>
              <a:gd name="T2" fmla="*/ 201 w 307"/>
              <a:gd name="T3" fmla="*/ 65 h 449"/>
              <a:gd name="T4" fmla="*/ 307 w 307"/>
              <a:gd name="T5" fmla="*/ 249 h 449"/>
              <a:gd name="T6" fmla="*/ 307 w 307"/>
              <a:gd name="T7" fmla="*/ 449 h 449"/>
              <a:gd name="T8" fmla="*/ 134 w 307"/>
              <a:gd name="T9" fmla="*/ 349 h 449"/>
              <a:gd name="T10" fmla="*/ 28 w 307"/>
              <a:gd name="T11" fmla="*/ 165 h 449"/>
              <a:gd name="T12" fmla="*/ 64 w 307"/>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7" h="449">
                <a:moveTo>
                  <a:pt x="64" y="28"/>
                </a:moveTo>
                <a:cubicBezTo>
                  <a:pt x="112" y="0"/>
                  <a:pt x="173" y="17"/>
                  <a:pt x="201" y="65"/>
                </a:cubicBezTo>
                <a:cubicBezTo>
                  <a:pt x="307" y="249"/>
                  <a:pt x="307" y="249"/>
                  <a:pt x="307" y="249"/>
                </a:cubicBezTo>
                <a:cubicBezTo>
                  <a:pt x="307" y="449"/>
                  <a:pt x="307" y="449"/>
                  <a:pt x="307" y="449"/>
                </a:cubicBezTo>
                <a:cubicBezTo>
                  <a:pt x="134" y="349"/>
                  <a:pt x="134" y="349"/>
                  <a:pt x="134" y="349"/>
                </a:cubicBezTo>
                <a:cubicBezTo>
                  <a:pt x="28" y="165"/>
                  <a:pt x="28" y="165"/>
                  <a:pt x="28" y="165"/>
                </a:cubicBezTo>
                <a:cubicBezTo>
                  <a:pt x="0" y="117"/>
                  <a:pt x="16" y="56"/>
                  <a:pt x="64" y="28"/>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405"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52" name="Oval 51"/>
          <p:cNvSpPr/>
          <p:nvPr/>
        </p:nvSpPr>
        <p:spPr>
          <a:xfrm>
            <a:off x="5199775" y="2071928"/>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A6F71"/>
              </a:solidFill>
              <a:effectLst/>
              <a:uLnTx/>
              <a:uFillTx/>
              <a:latin typeface="微软雅黑"/>
              <a:ea typeface="微软雅黑"/>
              <a:cs typeface="+mn-ea"/>
            </a:endParaRPr>
          </a:p>
        </p:txBody>
      </p:sp>
      <p:sp>
        <p:nvSpPr>
          <p:cNvPr id="53" name="Oval 52"/>
          <p:cNvSpPr/>
          <p:nvPr/>
        </p:nvSpPr>
        <p:spPr>
          <a:xfrm>
            <a:off x="6645816" y="2071928"/>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5" b="0" i="0" u="none" strike="noStrike" kern="1200" cap="none" spc="0" normalizeH="0" baseline="0" noProof="0" dirty="0">
              <a:ln>
                <a:noFill/>
              </a:ln>
              <a:solidFill>
                <a:srgbClr val="5D403A"/>
              </a:solidFill>
              <a:effectLst/>
              <a:uLnTx/>
              <a:uFillTx/>
              <a:latin typeface="微软雅黑"/>
              <a:ea typeface="微软雅黑"/>
              <a:cs typeface="+mn-ea"/>
            </a:endParaRPr>
          </a:p>
        </p:txBody>
      </p:sp>
      <p:sp>
        <p:nvSpPr>
          <p:cNvPr id="54" name="Oval 53"/>
          <p:cNvSpPr/>
          <p:nvPr/>
        </p:nvSpPr>
        <p:spPr>
          <a:xfrm>
            <a:off x="5199775" y="4580105"/>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5" b="0" i="0" u="none" strike="noStrike" kern="1200" cap="none" spc="0" normalizeH="0" baseline="0" noProof="0" dirty="0">
              <a:ln>
                <a:noFill/>
              </a:ln>
              <a:solidFill>
                <a:srgbClr val="5D403A"/>
              </a:solidFill>
              <a:effectLst/>
              <a:uLnTx/>
              <a:uFillTx/>
              <a:latin typeface="微软雅黑"/>
              <a:ea typeface="微软雅黑"/>
              <a:cs typeface="+mn-ea"/>
            </a:endParaRPr>
          </a:p>
        </p:txBody>
      </p:sp>
      <p:sp>
        <p:nvSpPr>
          <p:cNvPr id="55" name="Oval 54"/>
          <p:cNvSpPr/>
          <p:nvPr/>
        </p:nvSpPr>
        <p:spPr>
          <a:xfrm>
            <a:off x="6645816" y="4580105"/>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A6F71"/>
              </a:solidFill>
              <a:effectLst/>
              <a:uLnTx/>
              <a:uFillTx/>
              <a:latin typeface="微软雅黑"/>
              <a:ea typeface="微软雅黑"/>
              <a:cs typeface="+mn-ea"/>
            </a:endParaRPr>
          </a:p>
        </p:txBody>
      </p:sp>
      <p:sp>
        <p:nvSpPr>
          <p:cNvPr id="56" name="Oval 55"/>
          <p:cNvSpPr/>
          <p:nvPr/>
        </p:nvSpPr>
        <p:spPr>
          <a:xfrm>
            <a:off x="7361687" y="3329261"/>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A6F71"/>
              </a:solidFill>
              <a:effectLst/>
              <a:uLnTx/>
              <a:uFillTx/>
              <a:latin typeface="微软雅黑"/>
              <a:ea typeface="微软雅黑"/>
              <a:cs typeface="+mn-ea"/>
            </a:endParaRPr>
          </a:p>
        </p:txBody>
      </p:sp>
      <p:sp>
        <p:nvSpPr>
          <p:cNvPr id="57" name="Oval 56"/>
          <p:cNvSpPr/>
          <p:nvPr/>
        </p:nvSpPr>
        <p:spPr>
          <a:xfrm>
            <a:off x="4486892" y="3329261"/>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A6F71"/>
              </a:solidFill>
              <a:effectLst/>
              <a:uLnTx/>
              <a:uFillTx/>
              <a:latin typeface="微软雅黑"/>
              <a:ea typeface="微软雅黑"/>
              <a:cs typeface="+mn-ea"/>
            </a:endParaRPr>
          </a:p>
        </p:txBody>
      </p:sp>
      <p:sp>
        <p:nvSpPr>
          <p:cNvPr id="60" name="Freeform 149"/>
          <p:cNvSpPr/>
          <p:nvPr/>
        </p:nvSpPr>
        <p:spPr bwMode="auto">
          <a:xfrm>
            <a:off x="3343264" y="3435356"/>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grpSp>
        <p:nvGrpSpPr>
          <p:cNvPr id="61" name="组合 60"/>
          <p:cNvGrpSpPr/>
          <p:nvPr/>
        </p:nvGrpSpPr>
        <p:grpSpPr>
          <a:xfrm>
            <a:off x="8712590" y="2144333"/>
            <a:ext cx="311646" cy="193872"/>
            <a:chOff x="8292784" y="1202455"/>
            <a:chExt cx="311687" cy="193872"/>
          </a:xfrm>
        </p:grpSpPr>
        <p:sp>
          <p:nvSpPr>
            <p:cNvPr id="62"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63"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grpSp>
      <p:sp>
        <p:nvSpPr>
          <p:cNvPr id="64" name="Freeform 116"/>
          <p:cNvSpPr>
            <a:spLocks noEditPoints="1"/>
          </p:cNvSpPr>
          <p:nvPr/>
        </p:nvSpPr>
        <p:spPr bwMode="auto">
          <a:xfrm>
            <a:off x="3332843" y="2065780"/>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grpSp>
        <p:nvGrpSpPr>
          <p:cNvPr id="65" name="组合 64"/>
          <p:cNvGrpSpPr/>
          <p:nvPr/>
        </p:nvGrpSpPr>
        <p:grpSpPr>
          <a:xfrm>
            <a:off x="8656674" y="4769849"/>
            <a:ext cx="402605" cy="331075"/>
            <a:chOff x="5108575" y="3992563"/>
            <a:chExt cx="428625" cy="352426"/>
          </a:xfrm>
          <a:solidFill>
            <a:schemeClr val="bg1"/>
          </a:solidFill>
        </p:grpSpPr>
        <p:sp>
          <p:nvSpPr>
            <p:cNvPr id="66"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67"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68"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69"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70"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71"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grpSp>
      <p:sp>
        <p:nvSpPr>
          <p:cNvPr id="72" name="Freeform 116"/>
          <p:cNvSpPr>
            <a:spLocks noEditPoints="1"/>
          </p:cNvSpPr>
          <p:nvPr/>
        </p:nvSpPr>
        <p:spPr bwMode="auto">
          <a:xfrm>
            <a:off x="5294933" y="2164552"/>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grpSp>
        <p:nvGrpSpPr>
          <p:cNvPr id="73" name="组合 72"/>
          <p:cNvGrpSpPr/>
          <p:nvPr/>
        </p:nvGrpSpPr>
        <p:grpSpPr>
          <a:xfrm>
            <a:off x="7485022" y="3444881"/>
            <a:ext cx="307174" cy="307212"/>
            <a:chOff x="11121822" y="1145785"/>
            <a:chExt cx="307214" cy="307212"/>
          </a:xfrm>
          <a:solidFill>
            <a:schemeClr val="accent5"/>
          </a:solidFill>
        </p:grpSpPr>
        <p:sp>
          <p:nvSpPr>
            <p:cNvPr id="74"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75"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grpSp>
      <p:sp>
        <p:nvSpPr>
          <p:cNvPr id="76" name="Freeform 149"/>
          <p:cNvSpPr/>
          <p:nvPr/>
        </p:nvSpPr>
        <p:spPr bwMode="auto">
          <a:xfrm>
            <a:off x="4593683" y="3435356"/>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grpSp>
        <p:nvGrpSpPr>
          <p:cNvPr id="77" name="组合 76"/>
          <p:cNvGrpSpPr/>
          <p:nvPr/>
        </p:nvGrpSpPr>
        <p:grpSpPr>
          <a:xfrm>
            <a:off x="6701987" y="4686977"/>
            <a:ext cx="402605" cy="331075"/>
            <a:chOff x="5108575" y="3992563"/>
            <a:chExt cx="428625" cy="352426"/>
          </a:xfrm>
          <a:solidFill>
            <a:schemeClr val="accent3"/>
          </a:solidFill>
        </p:grpSpPr>
        <p:sp>
          <p:nvSpPr>
            <p:cNvPr id="78"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79"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80"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81"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82"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83"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grpSp>
      <p:grpSp>
        <p:nvGrpSpPr>
          <p:cNvPr id="90" name="组合 89"/>
          <p:cNvGrpSpPr/>
          <p:nvPr/>
        </p:nvGrpSpPr>
        <p:grpSpPr>
          <a:xfrm>
            <a:off x="6748956" y="2224352"/>
            <a:ext cx="311646" cy="193872"/>
            <a:chOff x="8292784" y="1202455"/>
            <a:chExt cx="311687" cy="193872"/>
          </a:xfrm>
          <a:solidFill>
            <a:schemeClr val="accent6"/>
          </a:solidFill>
        </p:grpSpPr>
        <p:sp>
          <p:nvSpPr>
            <p:cNvPr id="91"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92"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grpSp>
      <p:sp>
        <p:nvSpPr>
          <p:cNvPr id="93" name="Freeform 142"/>
          <p:cNvSpPr/>
          <p:nvPr/>
        </p:nvSpPr>
        <p:spPr bwMode="auto">
          <a:xfrm>
            <a:off x="5315772" y="4720760"/>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ea"/>
            </a:endParaRPr>
          </a:p>
        </p:txBody>
      </p:sp>
      <p:sp>
        <p:nvSpPr>
          <p:cNvPr id="3" name="文本框 2">
            <a:extLst>
              <a:ext uri="{FF2B5EF4-FFF2-40B4-BE49-F238E27FC236}">
                <a16:creationId xmlns:a16="http://schemas.microsoft.com/office/drawing/2014/main" id="{FE0EF285-8227-47F0-820A-862350880520}"/>
              </a:ext>
            </a:extLst>
          </p:cNvPr>
          <p:cNvSpPr txBox="1"/>
          <p:nvPr/>
        </p:nvSpPr>
        <p:spPr>
          <a:xfrm>
            <a:off x="798044" y="1680497"/>
            <a:ext cx="3449101" cy="3970318"/>
          </a:xfrm>
          <a:prstGeom prst="rect">
            <a:avLst/>
          </a:prstGeom>
          <a:noFill/>
        </p:spPr>
        <p:txBody>
          <a:bodyPr wrap="square" rtlCol="0">
            <a:spAutoFit/>
          </a:bodyPr>
          <a:lstStyle/>
          <a:p>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大脑自然智能就是人类认识世界和改造世界的才智和本领。人类之所以能成为万物之灵，是因为人类具有能够高度发展的智能。它包括</a:t>
            </a:r>
            <a:r>
              <a:rPr lang="en-US" altLang="zh-CN" sz="1800" kern="1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智</a:t>
            </a:r>
            <a:r>
              <a:rPr lang="en-US" altLang="zh-CN" sz="1800" kern="1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和</a:t>
            </a:r>
            <a:r>
              <a:rPr lang="en-US" altLang="zh-CN" sz="1800" kern="1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能</a:t>
            </a:r>
            <a:r>
              <a:rPr lang="en-US" altLang="zh-CN" sz="1800" kern="1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两种成分。</a:t>
            </a:r>
            <a:r>
              <a:rPr lang="en-US" altLang="zh-CN" sz="1800" kern="1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智</a:t>
            </a:r>
            <a:r>
              <a:rPr lang="en-US" altLang="zh-CN" sz="1800" kern="1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主要是指人对事物的认识能力；</a:t>
            </a:r>
            <a:r>
              <a:rPr lang="en-US" altLang="zh-CN" sz="1800" kern="1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能</a:t>
            </a:r>
            <a:r>
              <a:rPr lang="en-US" altLang="zh-CN" sz="1800" kern="1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主要是指人的行动能力，它包括各种拔能和正确的习惯等等。</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最先进的人工智能可以完成人类无法完成的复杂计算、做人类不能做的精密工作，但却仍然无法像人类那样敏捷和流畅地思考，无法像人类那样迅捷的行动。</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文本框 3">
            <a:extLst>
              <a:ext uri="{FF2B5EF4-FFF2-40B4-BE49-F238E27FC236}">
                <a16:creationId xmlns:a16="http://schemas.microsoft.com/office/drawing/2014/main" id="{99ADE7DA-E8CD-455B-B868-9979DE572113}"/>
              </a:ext>
            </a:extLst>
          </p:cNvPr>
          <p:cNvSpPr txBox="1"/>
          <p:nvPr/>
        </p:nvSpPr>
        <p:spPr>
          <a:xfrm>
            <a:off x="8124283" y="1541998"/>
            <a:ext cx="3577133" cy="4247317"/>
          </a:xfrm>
          <a:prstGeom prst="rect">
            <a:avLst/>
          </a:prstGeom>
          <a:noFill/>
        </p:spPr>
        <p:txBody>
          <a:bodyPr wrap="square" rtlCol="0">
            <a:spAutoFit/>
          </a:bodyPr>
          <a:lstStyle/>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智能算法是智能系统的灵魂，本质上是具有产生智能功能和完成智能任务的程序性知识。要做到这一点，智能算法需要具备能够覆盖、代表和表达所需知识的能力。同时，算法也必须具备学习能力，即能够从数据样本中获取所需要的知识。</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近</a:t>
            </a:r>
            <a:r>
              <a:rPr lang="en-US" altLang="zh-CN" sz="1800" dirty="0">
                <a:solidFill>
                  <a:srgbClr val="333333"/>
                </a:solidFill>
                <a:effectLst/>
                <a:latin typeface="Arial" panose="020B0604020202020204" pitchFamily="34" charset="0"/>
                <a:ea typeface="宋体" panose="02010600030101010101" pitchFamily="2" charset="-122"/>
              </a:rPr>
              <a:t>20</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年来，人工智能学家们试图用神经网络建模来模拟大脑，用生物进化机制来提升机器的智能。他们将自治体的方法论与神经网络的模型结合起来，形成了当代人工智能研究中最令人兴奋的、最具开拓性的研究成果</a:t>
            </a:r>
            <a:r>
              <a:rPr lang="en-US" altLang="zh-CN" sz="1800" dirty="0">
                <a:solidFill>
                  <a:srgbClr val="333333"/>
                </a:solidFill>
                <a:effectLst/>
                <a:latin typeface="Arial" panose="020B0604020202020204" pitchFamily="34" charset="0"/>
                <a:ea typeface="宋体" panose="02010600030101010101" pitchFamily="2" charset="-122"/>
              </a:rPr>
              <a:t>-</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深度学习。</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grpId="0" nodeType="withEffect" nodePh="1">
                                  <p:stCondLst>
                                    <p:cond delay="0"/>
                                  </p:stCondLst>
                                  <p:endCondLst>
                                    <p:cond evt="begin" delay="0">
                                      <p:tn val="33"/>
                                    </p:cond>
                                  </p:end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fade">
                                      <p:cBhvr>
                                        <p:cTn id="40" dur="500"/>
                                        <p:tgtEl>
                                          <p:spTgt spid="8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nodePh="1">
                                  <p:stCondLst>
                                    <p:cond delay="0"/>
                                  </p:stCondLst>
                                  <p:endCondLst>
                                    <p:cond evt="begin" delay="0">
                                      <p:tn val="44"/>
                                    </p:cond>
                                  </p:end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grpId="0" nodeType="withEffect" nodePh="1">
                                  <p:stCondLst>
                                    <p:cond delay="0"/>
                                  </p:stCondLst>
                                  <p:endCondLst>
                                    <p:cond evt="begin" delay="0">
                                      <p:tn val="55"/>
                                    </p:cond>
                                  </p:end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nodePh="1">
                                  <p:stCondLst>
                                    <p:cond delay="0"/>
                                  </p:stCondLst>
                                  <p:endCondLst>
                                    <p:cond evt="begin" delay="0">
                                      <p:tn val="66"/>
                                    </p:cond>
                                  </p:end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42" grpId="0"/>
      <p:bldP spid="44" grpId="0"/>
      <p:bldP spid="46" grpId="0"/>
      <p:bldP spid="84" grpId="0" animBg="1"/>
      <p:bldP spid="85" grpId="0" animBg="1"/>
      <p:bldP spid="86" grpId="0" animBg="1"/>
      <p:bldP spid="87" grpId="0" animBg="1"/>
      <p:bldP spid="88" grpId="0" animBg="1"/>
      <p:bldP spid="89" grpId="0" animBg="1"/>
      <p:bldP spid="52" grpId="0" animBg="1"/>
      <p:bldP spid="53" grpId="0" animBg="1"/>
      <p:bldP spid="54" grpId="0" animBg="1"/>
      <p:bldP spid="55"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9751" y="1502088"/>
            <a:ext cx="11033465" cy="1955168"/>
            <a:chOff x="4939657" y="1947190"/>
            <a:chExt cx="4880928" cy="901702"/>
          </a:xfrm>
        </p:grpSpPr>
        <p:grpSp>
          <p:nvGrpSpPr>
            <p:cNvPr id="24583" name="组合 10"/>
            <p:cNvGrpSpPr/>
            <p:nvPr/>
          </p:nvGrpSpPr>
          <p:grpSpPr bwMode="auto">
            <a:xfrm>
              <a:off x="4939657" y="1947190"/>
              <a:ext cx="4880928" cy="901702"/>
              <a:chOff x="3477295" y="3554567"/>
              <a:chExt cx="4881094" cy="901523"/>
            </a:xfrm>
          </p:grpSpPr>
          <p:sp>
            <p:nvSpPr>
              <p:cNvPr id="12" name="圆角矩形 11"/>
              <p:cNvSpPr/>
              <p:nvPr/>
            </p:nvSpPr>
            <p:spPr>
              <a:xfrm>
                <a:off x="3477295" y="3554569"/>
                <a:ext cx="4881094" cy="901521"/>
              </a:xfrm>
              <a:prstGeom prst="roundRect">
                <a:avLst>
                  <a:gd name="adj" fmla="val 50000"/>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13" name="任意多边形 12"/>
              <p:cNvSpPr/>
              <p:nvPr/>
            </p:nvSpPr>
            <p:spPr>
              <a:xfrm>
                <a:off x="3477295" y="3554567"/>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a:ea typeface="微软雅黑"/>
                    <a:cs typeface="+mn-ea"/>
                  </a:rPr>
                  <a:t> </a:t>
                </a:r>
                <a:endParaRPr kumimoji="0" lang="zh-CN" altLang="en-US" sz="3600" b="0" i="0" u="none" strike="noStrike" kern="1200" cap="none" spc="0" normalizeH="0" baseline="0" noProof="0" dirty="0">
                  <a:ln>
                    <a:noFill/>
                  </a:ln>
                  <a:solidFill>
                    <a:prstClr val="white"/>
                  </a:solidFill>
                  <a:effectLst/>
                  <a:uLnTx/>
                  <a:uFillTx/>
                  <a:latin typeface="Arial"/>
                  <a:ea typeface="微软雅黑"/>
                  <a:cs typeface="+mn-ea"/>
                </a:endParaRPr>
              </a:p>
            </p:txBody>
          </p:sp>
        </p:grpSp>
        <p:sp>
          <p:nvSpPr>
            <p:cNvPr id="24587" name="文本框 22"/>
            <p:cNvSpPr txBox="1">
              <a:spLocks noChangeArrowheads="1"/>
            </p:cNvSpPr>
            <p:nvPr/>
          </p:nvSpPr>
          <p:spPr bwMode="auto">
            <a:xfrm>
              <a:off x="5320607" y="2264690"/>
              <a:ext cx="56349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ea"/>
                </a:rPr>
                <a:t>1</a:t>
              </a:r>
              <a:endParaRPr kumimoji="0" lang="zh-CN" altLang="en-US" sz="3200" b="0"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ea"/>
              </a:endParaRPr>
            </a:p>
          </p:txBody>
        </p:sp>
        <p:sp>
          <p:nvSpPr>
            <p:cNvPr id="24591" name="TextBox 10"/>
            <p:cNvSpPr txBox="1">
              <a:spLocks noChangeArrowheads="1"/>
            </p:cNvSpPr>
            <p:nvPr/>
          </p:nvSpPr>
          <p:spPr bwMode="auto">
            <a:xfrm>
              <a:off x="6004731" y="2059904"/>
              <a:ext cx="3606331" cy="30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200" b="0" i="0" u="none" strike="noStrike" kern="3000" cap="none" spc="31" normalizeH="0" baseline="0" noProof="0" dirty="0">
                <a:ln>
                  <a:noFill/>
                </a:ln>
                <a:solidFill>
                  <a:prstClr val="black">
                    <a:lumMod val="50000"/>
                    <a:lumOff val="50000"/>
                  </a:prstClr>
                </a:solidFill>
                <a:effectLst/>
                <a:uLnTx/>
                <a:uFillTx/>
                <a:latin typeface="微软雅黑"/>
                <a:ea typeface="微软雅黑"/>
                <a:cs typeface="+mn-cs"/>
              </a:endParaRPr>
            </a:p>
          </p:txBody>
        </p:sp>
      </p:grpSp>
      <p:grpSp>
        <p:nvGrpSpPr>
          <p:cNvPr id="6" name="组合 5"/>
          <p:cNvGrpSpPr/>
          <p:nvPr/>
        </p:nvGrpSpPr>
        <p:grpSpPr>
          <a:xfrm>
            <a:off x="1029810" y="4013068"/>
            <a:ext cx="10697592" cy="2092881"/>
            <a:chOff x="1934911" y="5047578"/>
            <a:chExt cx="4880927" cy="901701"/>
          </a:xfrm>
        </p:grpSpPr>
        <p:grpSp>
          <p:nvGrpSpPr>
            <p:cNvPr id="24585" name="组合 16"/>
            <p:cNvGrpSpPr/>
            <p:nvPr/>
          </p:nvGrpSpPr>
          <p:grpSpPr bwMode="auto">
            <a:xfrm rot="10800000">
              <a:off x="1934911" y="5047578"/>
              <a:ext cx="4880927" cy="901701"/>
              <a:chOff x="3477295" y="3554569"/>
              <a:chExt cx="4881094" cy="901522"/>
            </a:xfrm>
          </p:grpSpPr>
          <p:sp>
            <p:nvSpPr>
              <p:cNvPr id="18" name="圆角矩形 17"/>
              <p:cNvSpPr/>
              <p:nvPr/>
            </p:nvSpPr>
            <p:spPr>
              <a:xfrm>
                <a:off x="3477295" y="3554569"/>
                <a:ext cx="4881094" cy="901521"/>
              </a:xfrm>
              <a:prstGeom prst="roundRect">
                <a:avLst>
                  <a:gd name="adj" fmla="val 50000"/>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sp>
            <p:nvSpPr>
              <p:cNvPr id="19" name="任意多边形 18"/>
              <p:cNvSpPr/>
              <p:nvPr/>
            </p:nvSpPr>
            <p:spPr>
              <a:xfrm>
                <a:off x="3478882" y="3554570"/>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endParaRPr>
              </a:p>
            </p:txBody>
          </p:sp>
        </p:grpSp>
        <p:sp>
          <p:nvSpPr>
            <p:cNvPr id="24590" name="文本框 25"/>
            <p:cNvSpPr txBox="1">
              <a:spLocks noChangeArrowheads="1"/>
            </p:cNvSpPr>
            <p:nvPr/>
          </p:nvSpPr>
          <p:spPr bwMode="auto">
            <a:xfrm>
              <a:off x="6203144" y="5345685"/>
              <a:ext cx="561902" cy="30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ea"/>
                </a:rPr>
                <a:t>2</a:t>
              </a:r>
              <a:endParaRPr kumimoji="0" lang="zh-CN" altLang="en-US" sz="3200" b="0"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ea"/>
              </a:endParaRPr>
            </a:p>
          </p:txBody>
        </p:sp>
        <p:sp>
          <p:nvSpPr>
            <p:cNvPr id="24594" name="TextBox 10"/>
            <p:cNvSpPr txBox="1">
              <a:spLocks noChangeArrowheads="1"/>
            </p:cNvSpPr>
            <p:nvPr/>
          </p:nvSpPr>
          <p:spPr bwMode="auto">
            <a:xfrm>
              <a:off x="2266655" y="5160293"/>
              <a:ext cx="3604744" cy="30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200" b="0" i="0" u="none" strike="noStrike" kern="3000" cap="none" spc="31" normalizeH="0" baseline="0" noProof="0" dirty="0">
                <a:ln>
                  <a:noFill/>
                </a:ln>
                <a:solidFill>
                  <a:prstClr val="black">
                    <a:lumMod val="50000"/>
                    <a:lumOff val="50000"/>
                  </a:prstClr>
                </a:solidFill>
                <a:effectLst/>
                <a:uLnTx/>
                <a:uFillTx/>
                <a:latin typeface="微软雅黑"/>
                <a:ea typeface="微软雅黑"/>
                <a:cs typeface="+mn-cs"/>
              </a:endParaRPr>
            </a:p>
          </p:txBody>
        </p:sp>
      </p:gr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
        <p:nvSpPr>
          <p:cNvPr id="4" name="文本框 3">
            <a:extLst>
              <a:ext uri="{FF2B5EF4-FFF2-40B4-BE49-F238E27FC236}">
                <a16:creationId xmlns:a16="http://schemas.microsoft.com/office/drawing/2014/main" id="{442C476F-1CC4-4B90-83CF-FA07829CD22D}"/>
              </a:ext>
            </a:extLst>
          </p:cNvPr>
          <p:cNvSpPr txBox="1"/>
          <p:nvPr/>
        </p:nvSpPr>
        <p:spPr>
          <a:xfrm>
            <a:off x="2574885" y="1576975"/>
            <a:ext cx="8646489" cy="2092881"/>
          </a:xfrm>
          <a:prstGeom prst="rect">
            <a:avLst/>
          </a:prstGeom>
          <a:noFill/>
        </p:spPr>
        <p:txBody>
          <a:bodyPr wrap="square" rtlCol="0">
            <a:spAutoFit/>
          </a:bodyPr>
          <a:lstStyle/>
          <a:p>
            <a:pPr algn="just"/>
            <a:r>
              <a:rPr lang="zh-CN" altLang="zh-CN" sz="1600" b="1" kern="100" dirty="0">
                <a:effectLst/>
                <a:latin typeface="Calibri" panose="020F0502020204030204" pitchFamily="34" charset="0"/>
                <a:ea typeface="宋体" panose="02010600030101010101" pitchFamily="2" charset="-122"/>
                <a:cs typeface="Times New Roman" panose="02020603050405020304" pitchFamily="18" charset="0"/>
              </a:rPr>
              <a:t>生物进化算法：</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如果我们假定在进化的某个阶段，最简单但完整的生命架构和机理已经形成，并且按照</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中心法 则</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开始运行。有关生命的信息是通过</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NDA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到</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RNA</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，然后产生不同结构和功能的蛋白质</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由蛋白质在不同的地点和时间形成不同的细胞，最终建成了能够在自然环境中生存的生物体。生命基因有一个极其自私的自然能力和倾向，那就是通过大量复制和不断繁衍得以延续和实现永生。从这个意义上讲，由它所创造和驾驭的生物体仅仅是基因繁衍持续的载体。通过犯错误来赌生死的方法进行学习和获取知识对个体来说的确十分壮烈和残酷，但对于群体却不失为一个有效的生存进化策略</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5" name="文本框 4">
            <a:extLst>
              <a:ext uri="{FF2B5EF4-FFF2-40B4-BE49-F238E27FC236}">
                <a16:creationId xmlns:a16="http://schemas.microsoft.com/office/drawing/2014/main" id="{B5719CDF-DBC3-4944-960E-5BF06EE7FF43}"/>
              </a:ext>
            </a:extLst>
          </p:cNvPr>
          <p:cNvSpPr txBox="1"/>
          <p:nvPr/>
        </p:nvSpPr>
        <p:spPr>
          <a:xfrm>
            <a:off x="1350898" y="4151568"/>
            <a:ext cx="8333171" cy="1815882"/>
          </a:xfrm>
          <a:prstGeom prst="rect">
            <a:avLst/>
          </a:prstGeom>
          <a:noFill/>
        </p:spPr>
        <p:txBody>
          <a:bodyPr wrap="square" rtlCol="0">
            <a:spAutoFit/>
          </a:bodyPr>
          <a:lstStyle/>
          <a:p>
            <a:pPr algn="just"/>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正是基于进化论的思想</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美国密西根大学的心理学和电子与计算机教授约翰</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霍兰德在</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1975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年出版的书籍《自然和人工系统中的自适应》中第 一次全面系统地提出和展示了遗传算法。进化算法具有天然的并行性，它可以并行地模拟不同群组的遗传进化和相互竞争，最终形成一个更加宏观的生物进化图像。我们可以将进化的个体分为若干的子群体，对不同群体建立不同的适应度函数，分别进行选择、遗传和进化，并在此基础上进一步引入群体之间的竞争和整体进化。从数学的角度，遗传算法实质上是一种全局优化算法。通过对原始群组进行随机交叉繁殖和突变，生物体最终达到适应函数的全局优化。</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9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自定义 2179">
      <a:dk1>
        <a:sysClr val="windowText" lastClr="000000"/>
      </a:dk1>
      <a:lt1>
        <a:sysClr val="window" lastClr="FFFFFF"/>
      </a:lt1>
      <a:dk2>
        <a:srgbClr val="5D403A"/>
      </a:dk2>
      <a:lt2>
        <a:srgbClr val="7A6F71"/>
      </a:lt2>
      <a:accent1>
        <a:srgbClr val="7A6F71"/>
      </a:accent1>
      <a:accent2>
        <a:srgbClr val="5D403A"/>
      </a:accent2>
      <a:accent3>
        <a:srgbClr val="7A6F71"/>
      </a:accent3>
      <a:accent4>
        <a:srgbClr val="5D403A"/>
      </a:accent4>
      <a:accent5>
        <a:srgbClr val="7A6F71"/>
      </a:accent5>
      <a:accent6>
        <a:srgbClr val="5D403A"/>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1954</Words>
  <Application>Microsoft Office PowerPoint</Application>
  <PresentationFormat>宽屏</PresentationFormat>
  <Paragraphs>73</Paragraphs>
  <Slides>15</Slides>
  <Notes>8</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 Unicode MS</vt:lpstr>
      <vt:lpstr>华文中宋</vt:lpstr>
      <vt:lpstr>微软雅黑</vt:lpstr>
      <vt:lpstr>Arial</vt:lpstr>
      <vt:lpstr>Arial Black</vt:lpstr>
      <vt:lpstr>Calibri</vt:lpstr>
      <vt:lpstr>Impact</vt:lpstr>
      <vt:lpstr>Office 主题</vt:lpstr>
      <vt:lpstr>PowerPoint 演示文稿</vt:lpstr>
      <vt:lpstr>PowerPoint 演示文稿</vt:lpstr>
      <vt:lpstr>PowerPoint 演示文稿</vt:lpstr>
      <vt:lpstr>PowerPoint 演示文稿</vt:lpstr>
      <vt:lpstr>PowerPoint 演示文稿</vt:lpstr>
      <vt:lpstr>总结</vt:lpstr>
      <vt:lpstr>PowerPoint 演示文稿</vt:lpstr>
      <vt:lpstr>单击此处添加标题</vt:lpstr>
      <vt:lpstr>单击此处添加标题</vt:lpstr>
      <vt:lpstr>单击此处添加标题</vt:lpstr>
      <vt:lpstr>PowerPoint 演示文稿</vt:lpstr>
      <vt:lpstr>人工智能战胜了世界围棋冠军是否意味着超出了人类的智能？</vt:lpstr>
      <vt:lpstr>人工智能战胜了世界围棋冠军是否意味着超出了人类的智能？</vt:lpstr>
      <vt:lpstr>人工智能战胜了世界围棋冠军是否意味着超出了人类的智能？</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Skywalker Wei</dc:creator>
  <cp:keywords>更多模版：亮亮图文旗舰店https:/liangliangtuwen.tmall.com</cp:keywords>
  <dc:description>更多模版：亮亮图文旗舰店https://liangliangtuwen.tmall.com</dc:description>
  <cp:lastModifiedBy>Skywalker Wei</cp:lastModifiedBy>
  <cp:revision>20</cp:revision>
  <dcterms:created xsi:type="dcterms:W3CDTF">2017-11-29T03:23:00Z</dcterms:created>
  <dcterms:modified xsi:type="dcterms:W3CDTF">2025-01-10T13:11:32Z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9F05F9FAE5C8452C93659A13D2847829</vt:lpwstr>
  </property>
</Properties>
</file>